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Black"/>
      <p:bold r:id="rId34"/>
      <p:boldItalic r:id="rId35"/>
    </p:embeddedFont>
    <p:embeddedFont>
      <p:font typeface="Roboto"/>
      <p:regular r:id="rId36"/>
      <p:bold r:id="rId37"/>
      <p:italic r:id="rId38"/>
      <p:boldItalic r:id="rId39"/>
    </p:embeddedFont>
    <p:embeddedFont>
      <p:font typeface="Roboto Medium"/>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8C1EEC-B523-41CC-BE2D-77172E6DCC0D}">
  <a:tblStyle styleId="{708C1EEC-B523-41CC-BE2D-77172E6DCC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20" Type="http://schemas.openxmlformats.org/officeDocument/2006/relationships/slide" Target="slides/slide14.xml"/><Relationship Id="rId42" Type="http://schemas.openxmlformats.org/officeDocument/2006/relationships/font" Target="fonts/RobotoMedium-italic.fntdata"/><Relationship Id="rId41" Type="http://schemas.openxmlformats.org/officeDocument/2006/relationships/font" Target="fonts/RobotoMedium-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RobotoMedium-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lack-boldItalic.fntdata"/><Relationship Id="rId12" Type="http://schemas.openxmlformats.org/officeDocument/2006/relationships/slide" Target="slides/slide6.xml"/><Relationship Id="rId34" Type="http://schemas.openxmlformats.org/officeDocument/2006/relationships/font" Target="fonts/RobotoBlack-bold.fntdata"/><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Hello everyone! I’m Jenna....For our project, we reimagined road repairs  by developing a  predictive model and accompanying web application to help the Capital Improvements department in El Paso, TX, make more informed decisions when allocating where and how to distribute capital improvement funds for road repair projects</a:t>
            </a:r>
            <a:endParaRPr/>
          </a:p>
          <a:p>
            <a:pPr indent="-298450" lvl="0" marL="457200" rtl="0" algn="l">
              <a:lnSpc>
                <a:spcPct val="115000"/>
              </a:lnSpc>
              <a:spcBef>
                <a:spcPts val="0"/>
              </a:spcBef>
              <a:spcAft>
                <a:spcPts val="0"/>
              </a:spcAft>
              <a:buClr>
                <a:schemeClr val="dk1"/>
              </a:buClr>
              <a:buSzPts val="1100"/>
              <a:buChar char="●"/>
            </a:pPr>
            <a:r>
              <a:rPr lang="en"/>
              <a:t>But first, we’d like to give a special thanks to Alex Hoffman at El Paso’s Capital Improvements department for working with us on our project and being so enthusiastic about propelling this work forward. We’d also like to thank MUSA faculty members Michael, Matt, and Mjumbe for their support in advising our project.</a:t>
            </a:r>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70556efb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70556efb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Hand off to Kristin to talk about some of our exploratory data analysis.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70556efb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70556efb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For those unfamiliar, the overall process for building a prediction model is to clean and process the data and then do some engineering to create features that serve as the inputs for the model.</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70556efb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70556efb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To create these features, we thought about various factors that contribute to the “wear and tear” of a road.</a:t>
            </a:r>
            <a:endParaRPr/>
          </a:p>
          <a:p>
            <a:pPr indent="-298450" lvl="0" marL="457200" rtl="0" algn="l">
              <a:lnSpc>
                <a:spcPct val="115000"/>
              </a:lnSpc>
              <a:spcBef>
                <a:spcPts val="0"/>
              </a:spcBef>
              <a:spcAft>
                <a:spcPts val="0"/>
              </a:spcAft>
              <a:buClr>
                <a:schemeClr val="dk1"/>
              </a:buClr>
              <a:buSzPts val="1100"/>
              <a:buChar char="●"/>
            </a:pPr>
            <a:r>
              <a:rPr lang="en"/>
              <a:t>We organized these into 3 groups:</a:t>
            </a:r>
            <a:endParaRPr/>
          </a:p>
          <a:p>
            <a:pPr indent="-298450" lvl="1" marL="914400" rtl="0" algn="l">
              <a:lnSpc>
                <a:spcPct val="115000"/>
              </a:lnSpc>
              <a:spcBef>
                <a:spcPts val="0"/>
              </a:spcBef>
              <a:spcAft>
                <a:spcPts val="0"/>
              </a:spcAft>
              <a:buClr>
                <a:schemeClr val="dk1"/>
              </a:buClr>
              <a:buSzPts val="1100"/>
              <a:buChar char="○"/>
            </a:pPr>
            <a:r>
              <a:rPr lang="en"/>
              <a:t>Road Conditions - or the physical properties of a road</a:t>
            </a:r>
            <a:endParaRPr/>
          </a:p>
          <a:p>
            <a:pPr indent="-298450" lvl="1" marL="914400" rtl="0" algn="l">
              <a:lnSpc>
                <a:spcPct val="115000"/>
              </a:lnSpc>
              <a:spcBef>
                <a:spcPts val="0"/>
              </a:spcBef>
              <a:spcAft>
                <a:spcPts val="0"/>
              </a:spcAft>
              <a:buClr>
                <a:schemeClr val="dk1"/>
              </a:buClr>
              <a:buSzPts val="1100"/>
              <a:buChar char="○"/>
            </a:pPr>
            <a:r>
              <a:rPr lang="en"/>
              <a:t>Environmental Conditions - any aspects of the surrounding area that may affect road conditions, like if there’s water nearby or if these are roads people use to get to shopping areas or work</a:t>
            </a:r>
            <a:endParaRPr/>
          </a:p>
          <a:p>
            <a:pPr indent="-298450" lvl="1" marL="914400" rtl="0" algn="l">
              <a:lnSpc>
                <a:spcPct val="115000"/>
              </a:lnSpc>
              <a:spcBef>
                <a:spcPts val="0"/>
              </a:spcBef>
              <a:spcAft>
                <a:spcPts val="0"/>
              </a:spcAft>
              <a:buClr>
                <a:schemeClr val="dk1"/>
              </a:buClr>
              <a:buSzPts val="1100"/>
              <a:buChar char="○"/>
            </a:pPr>
            <a:r>
              <a:rPr lang="en"/>
              <a:t>Road Network - or how the different road segments interact with one another</a:t>
            </a:r>
            <a:endParaRPr/>
          </a:p>
          <a:p>
            <a:pPr indent="-298450" lvl="0" marL="457200" rtl="0" algn="l">
              <a:lnSpc>
                <a:spcPct val="115000"/>
              </a:lnSpc>
              <a:spcBef>
                <a:spcPts val="0"/>
              </a:spcBef>
              <a:spcAft>
                <a:spcPts val="0"/>
              </a:spcAft>
              <a:buClr>
                <a:schemeClr val="dk1"/>
              </a:buClr>
              <a:buSzPts val="1100"/>
              <a:buChar char="●"/>
            </a:pPr>
            <a:r>
              <a:rPr lang="en"/>
              <a:t>Here are some of the features we hypothesized would strongly influence PCI score and we’ll dive a little deeper into these on the next slides</a:t>
            </a:r>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70556efb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70556efb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Potholes - we all know and love them, but they’re dangerous. You can see in the chart that El Paso roads have had over 5,000 potholes each year since 2016.</a:t>
            </a:r>
            <a:endParaRPr/>
          </a:p>
          <a:p>
            <a:pPr indent="-298450" lvl="0" marL="457200" rtl="0" algn="l">
              <a:lnSpc>
                <a:spcPct val="115000"/>
              </a:lnSpc>
              <a:spcBef>
                <a:spcPts val="0"/>
              </a:spcBef>
              <a:spcAft>
                <a:spcPts val="0"/>
              </a:spcAft>
              <a:buClr>
                <a:schemeClr val="dk1"/>
              </a:buClr>
              <a:buSzPts val="1100"/>
              <a:buChar char="●"/>
            </a:pPr>
            <a:r>
              <a:rPr lang="en"/>
              <a:t>Our client hinted that the presence of potholes can significantly decrease PCI scores so we definitely wanted to include this data in our model.</a:t>
            </a:r>
            <a:endParaRPr/>
          </a:p>
          <a:p>
            <a:pPr indent="-298450" lvl="0" marL="457200" rtl="0" algn="l">
              <a:lnSpc>
                <a:spcPct val="115000"/>
              </a:lnSpc>
              <a:spcBef>
                <a:spcPts val="0"/>
              </a:spcBef>
              <a:spcAft>
                <a:spcPts val="0"/>
              </a:spcAft>
              <a:buClr>
                <a:schemeClr val="dk1"/>
              </a:buClr>
              <a:buSzPts val="1100"/>
              <a:buChar char="●"/>
            </a:pPr>
            <a:r>
              <a:rPr lang="en"/>
              <a:t>We calculated how many potholes were present per foot of each road segment and this ended up not being our most important feature, but still had a significantly strong influence on PCI.</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70556efb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70556efb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Another hypothesis we had is that land use type would heavily influence PCI score.</a:t>
            </a:r>
            <a:endParaRPr/>
          </a:p>
          <a:p>
            <a:pPr indent="-298450" lvl="0" marL="457200" rtl="0" algn="l">
              <a:lnSpc>
                <a:spcPct val="115000"/>
              </a:lnSpc>
              <a:spcBef>
                <a:spcPts val="0"/>
              </a:spcBef>
              <a:spcAft>
                <a:spcPts val="0"/>
              </a:spcAft>
              <a:buClr>
                <a:schemeClr val="dk1"/>
              </a:buClr>
              <a:buSzPts val="1100"/>
              <a:buChar char="●"/>
            </a:pPr>
            <a:r>
              <a:rPr lang="en"/>
              <a:t>For the non-city planners in the room, land use zoning is a planning tool that prescribes how the land area should be used in the future.</a:t>
            </a:r>
            <a:endParaRPr/>
          </a:p>
          <a:p>
            <a:pPr indent="-298450" lvl="0" marL="457200" rtl="0" algn="l">
              <a:lnSpc>
                <a:spcPct val="115000"/>
              </a:lnSpc>
              <a:spcBef>
                <a:spcPts val="0"/>
              </a:spcBef>
              <a:spcAft>
                <a:spcPts val="0"/>
              </a:spcAft>
              <a:buClr>
                <a:schemeClr val="dk1"/>
              </a:buClr>
              <a:buSzPts val="1100"/>
              <a:buChar char="●"/>
            </a:pPr>
            <a:r>
              <a:rPr lang="en"/>
              <a:t>This map shows that El Paso is mostly zoned for single family housing as well as retail downtown.</a:t>
            </a:r>
            <a:endParaRPr/>
          </a:p>
          <a:p>
            <a:pPr indent="-298450" lvl="0" marL="457200" rtl="0" algn="l">
              <a:lnSpc>
                <a:spcPct val="115000"/>
              </a:lnSpc>
              <a:spcBef>
                <a:spcPts val="0"/>
              </a:spcBef>
              <a:spcAft>
                <a:spcPts val="0"/>
              </a:spcAft>
              <a:buClr>
                <a:schemeClr val="dk1"/>
              </a:buClr>
              <a:buSzPts val="1100"/>
              <a:buChar char="●"/>
            </a:pPr>
            <a:r>
              <a:rPr lang="en"/>
              <a:t>This feature also had a fairly strong influence on PCI score when put into the model.</a:t>
            </a:r>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70556efb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70556efb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Lastly, we figured roads close to major intersections would be used more often.  So we calculated how far each road segment is from a major intersection.</a:t>
            </a:r>
            <a:endParaRPr/>
          </a:p>
          <a:p>
            <a:pPr indent="-298450" lvl="0" marL="457200" rtl="0" algn="l">
              <a:lnSpc>
                <a:spcPct val="115000"/>
              </a:lnSpc>
              <a:spcBef>
                <a:spcPts val="0"/>
              </a:spcBef>
              <a:spcAft>
                <a:spcPts val="0"/>
              </a:spcAft>
              <a:buClr>
                <a:schemeClr val="dk1"/>
              </a:buClr>
              <a:buSzPts val="1100"/>
              <a:buChar char="●"/>
            </a:pPr>
            <a:r>
              <a:rPr lang="en"/>
              <a:t>This feature ended up performing really well in our model and so we also calculated the distances of each road from major arterial (like a highway or major road) and that ended up being very helpful too.</a:t>
            </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70556efb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70556efb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Hand off to Sisun to talk about our modelling approach</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70556efb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70556efb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After feature engineering we split all of the data into a training and test set</a:t>
            </a:r>
            <a:endParaRPr/>
          </a:p>
          <a:p>
            <a:pPr indent="-298450" lvl="0" marL="457200" rtl="0" algn="l">
              <a:lnSpc>
                <a:spcPct val="115000"/>
              </a:lnSpc>
              <a:spcBef>
                <a:spcPts val="0"/>
              </a:spcBef>
              <a:spcAft>
                <a:spcPts val="0"/>
              </a:spcAft>
              <a:buClr>
                <a:schemeClr val="dk1"/>
              </a:buClr>
              <a:buSzPts val="1100"/>
              <a:buChar char="●"/>
            </a:pPr>
            <a:r>
              <a:rPr lang="en"/>
              <a:t>We input the training set into several different models and used them to predict PCI scores</a:t>
            </a:r>
            <a:endParaRPr/>
          </a:p>
          <a:p>
            <a:pPr indent="-298450" lvl="0" marL="457200" rtl="0" algn="l">
              <a:lnSpc>
                <a:spcPct val="115000"/>
              </a:lnSpc>
              <a:spcBef>
                <a:spcPts val="0"/>
              </a:spcBef>
              <a:spcAft>
                <a:spcPts val="0"/>
              </a:spcAft>
              <a:buClr>
                <a:schemeClr val="dk1"/>
              </a:buClr>
              <a:buSzPts val="1100"/>
              <a:buChar char="●"/>
            </a:pPr>
            <a:r>
              <a:rPr lang="en"/>
              <a:t>Then we calculated errors by subtracting the actual PCI scores using the test set</a:t>
            </a:r>
            <a:endParaRPr/>
          </a:p>
          <a:p>
            <a:pPr indent="-298450" lvl="0" marL="457200" rtl="0" algn="l">
              <a:lnSpc>
                <a:spcPct val="115000"/>
              </a:lnSpc>
              <a:spcBef>
                <a:spcPts val="0"/>
              </a:spcBef>
              <a:spcAft>
                <a:spcPts val="0"/>
              </a:spcAft>
              <a:buClr>
                <a:schemeClr val="dk1"/>
              </a:buClr>
              <a:buSzPts val="1100"/>
              <a:buChar char="●"/>
            </a:pPr>
            <a:r>
              <a:rPr lang="en"/>
              <a:t>This chart shows the results of the different models we used with their Mean Absolute Percent Error</a:t>
            </a:r>
            <a:endParaRPr/>
          </a:p>
          <a:p>
            <a:pPr indent="-298450" lvl="0" marL="457200" rtl="0" algn="l">
              <a:lnSpc>
                <a:spcPct val="115000"/>
              </a:lnSpc>
              <a:spcBef>
                <a:spcPts val="0"/>
              </a:spcBef>
              <a:spcAft>
                <a:spcPts val="0"/>
              </a:spcAft>
              <a:buClr>
                <a:schemeClr val="dk1"/>
              </a:buClr>
              <a:buSzPts val="1100"/>
              <a:buChar char="●"/>
            </a:pPr>
            <a:r>
              <a:rPr lang="en"/>
              <a:t>Random forest is the best!</a:t>
            </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70556efb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70556efb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Here is a closer look at the raw errors from the random forest model</a:t>
            </a:r>
            <a:endParaRPr/>
          </a:p>
          <a:p>
            <a:pPr indent="-298450" lvl="0" marL="457200" rtl="0" algn="l">
              <a:lnSpc>
                <a:spcPct val="115000"/>
              </a:lnSpc>
              <a:spcBef>
                <a:spcPts val="0"/>
              </a:spcBef>
              <a:spcAft>
                <a:spcPts val="0"/>
              </a:spcAft>
              <a:buClr>
                <a:schemeClr val="dk1"/>
              </a:buClr>
              <a:buSzPts val="1100"/>
              <a:buChar char="●"/>
            </a:pPr>
            <a:r>
              <a:rPr lang="en"/>
              <a:t>Most errors are clustered around 0 which means there was little to no difference in predicted PCI scores</a:t>
            </a:r>
            <a:endParaRPr/>
          </a:p>
          <a:p>
            <a:pPr indent="-298450" lvl="0" marL="457200" rtl="0" algn="l">
              <a:lnSpc>
                <a:spcPct val="115000"/>
              </a:lnSpc>
              <a:spcBef>
                <a:spcPts val="0"/>
              </a:spcBef>
              <a:spcAft>
                <a:spcPts val="0"/>
              </a:spcAft>
              <a:buClr>
                <a:schemeClr val="dk1"/>
              </a:buClr>
              <a:buSzPts val="1100"/>
              <a:buChar char="●"/>
            </a:pPr>
            <a:r>
              <a:rPr lang="en"/>
              <a:t>These are great results!</a:t>
            </a:r>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70556efb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70556efb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To visualize the same errors over space, we summarized the predictions by census tract. We can see a clear pattern that census tracts with high absolute errors are mostly located in the area below Interstate-10, a highway that cuts through the city. This shows that there is a sense of spatial inequity in our model accuracy and that we need to be cautious.</a:t>
            </a:r>
            <a:endParaRPr/>
          </a:p>
          <a:p>
            <a:pPr indent="-298450" lvl="0" marL="457200" rtl="0" algn="l">
              <a:lnSpc>
                <a:spcPct val="115000"/>
              </a:lnSpc>
              <a:spcBef>
                <a:spcPts val="0"/>
              </a:spcBef>
              <a:spcAft>
                <a:spcPts val="0"/>
              </a:spcAft>
              <a:buClr>
                <a:schemeClr val="dk1"/>
              </a:buClr>
              <a:buSzPts val="1100"/>
              <a:buChar char="●"/>
            </a:pPr>
            <a:r>
              <a:rPr lang="en"/>
              <a:t>In fact, our client informed us that there has been historic disinvestment in neighborhoods south of this highway. This can lead to poor data collection or biased data collection which may be the cause of these higher errors here.</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270556efb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270556efb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road map for today, we’ll start with context &amp; use case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70556efb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70556efb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After evaluating the model on the training and test set, we can apply it to 2021 data to predict PCI scores</a:t>
            </a:r>
            <a:endParaRPr/>
          </a:p>
          <a:p>
            <a:pPr indent="-298450" lvl="0" marL="457200" rtl="0" algn="l">
              <a:lnSpc>
                <a:spcPct val="115000"/>
              </a:lnSpc>
              <a:spcBef>
                <a:spcPts val="0"/>
              </a:spcBef>
              <a:spcAft>
                <a:spcPts val="0"/>
              </a:spcAft>
              <a:buClr>
                <a:schemeClr val="dk1"/>
              </a:buClr>
              <a:buSzPts val="1100"/>
              <a:buChar char="●"/>
            </a:pPr>
            <a:r>
              <a:rPr lang="en"/>
              <a:t>Here we show those predictions for two regions of the city, downtown and the neighborhood ‘Las Tierras’ in the north-east corner of the city to show the results of our model.</a:t>
            </a:r>
            <a:endParaRPr/>
          </a:p>
          <a:p>
            <a:pPr indent="-298450" lvl="0" marL="457200" rtl="0" algn="l">
              <a:lnSpc>
                <a:spcPct val="115000"/>
              </a:lnSpc>
              <a:spcBef>
                <a:spcPts val="0"/>
              </a:spcBef>
              <a:spcAft>
                <a:spcPts val="0"/>
              </a:spcAft>
              <a:buClr>
                <a:schemeClr val="dk1"/>
              </a:buClr>
              <a:buSzPts val="1100"/>
              <a:buChar char="●"/>
            </a:pPr>
            <a:r>
              <a:rPr lang="en"/>
              <a:t>Some roads in downtown El Paso have low PCI scores and have bad conditions while most of the roads in Las Tierras neighborhood have high PCI scores and are in good condition.</a:t>
            </a:r>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70556efb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270556efb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Since we don’t have actual 2021 scores to calculate errors with, we selected a few road segments from the city and looked at the actual pavement conditions using google maps street view</a:t>
            </a:r>
            <a:endParaRPr/>
          </a:p>
          <a:p>
            <a:pPr indent="-298450" lvl="0" marL="457200" rtl="0" algn="l">
              <a:lnSpc>
                <a:spcPct val="115000"/>
              </a:lnSpc>
              <a:spcBef>
                <a:spcPts val="0"/>
              </a:spcBef>
              <a:spcAft>
                <a:spcPts val="0"/>
              </a:spcAft>
              <a:buClr>
                <a:schemeClr val="dk1"/>
              </a:buClr>
              <a:buSzPts val="1100"/>
              <a:buChar char="●"/>
            </a:pPr>
            <a:r>
              <a:rPr lang="en"/>
              <a:t>Road segments on Sombra Grande Drive and Sundale Drive are smooth and flat and in seemingly good condition as we predicted.</a:t>
            </a:r>
            <a:endParaRPr/>
          </a:p>
          <a:p>
            <a:pPr indent="-298450" lvl="0" marL="457200" rtl="0" algn="l">
              <a:lnSpc>
                <a:spcPct val="115000"/>
              </a:lnSpc>
              <a:spcBef>
                <a:spcPts val="0"/>
              </a:spcBef>
              <a:spcAft>
                <a:spcPts val="0"/>
              </a:spcAft>
              <a:buClr>
                <a:schemeClr val="dk1"/>
              </a:buClr>
              <a:buSzPts val="1100"/>
              <a:buChar char="●"/>
            </a:pPr>
            <a:r>
              <a:rPr lang="en"/>
              <a:t>In contrast, we can easily spot the potholes and cracks on the road surface of Pikes Peak Drive and Rosinante Road which indicates the road segments need to be repaired.</a:t>
            </a:r>
            <a:endParaRPr/>
          </a:p>
          <a:p>
            <a:pPr indent="-298450" lvl="0" marL="457200" rtl="0" algn="l">
              <a:lnSpc>
                <a:spcPct val="115000"/>
              </a:lnSpc>
              <a:spcBef>
                <a:spcPts val="0"/>
              </a:spcBef>
              <a:spcAft>
                <a:spcPts val="0"/>
              </a:spcAft>
              <a:buClr>
                <a:schemeClr val="dk1"/>
              </a:buClr>
              <a:buSzPts val="1100"/>
              <a:buChar char="●"/>
            </a:pPr>
            <a:r>
              <a:rPr lang="en"/>
              <a:t>These conditions align with our predictions, which shows the power of our model to create a more proactive decision-making process and help the city conduct scenario planning based on forecasted futures.</a:t>
            </a:r>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70556efb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70556efb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200"/>
              </a:spcBef>
              <a:spcAft>
                <a:spcPts val="0"/>
              </a:spcAft>
              <a:buClr>
                <a:schemeClr val="dk1"/>
              </a:buClr>
              <a:buSzPts val="1100"/>
              <a:buNone/>
            </a:pPr>
            <a:r>
              <a:rPr lang="en"/>
              <a:t>However, our model is not perfect, so it is important we consider the tradeoffs of over and under predicting PCI scores and what this means for the El Paso Capital Improvements Department.</a:t>
            </a:r>
            <a:endParaRPr/>
          </a:p>
          <a:p>
            <a:pPr indent="-228600" lvl="0" marL="457200" rtl="0" algn="l">
              <a:lnSpc>
                <a:spcPct val="115000"/>
              </a:lnSpc>
              <a:spcBef>
                <a:spcPts val="0"/>
              </a:spcBef>
              <a:spcAft>
                <a:spcPts val="0"/>
              </a:spcAft>
              <a:buClr>
                <a:schemeClr val="dk1"/>
              </a:buClr>
              <a:buSzPts val="1100"/>
              <a:buNone/>
            </a:pPr>
            <a:r>
              <a:rPr lang="en"/>
              <a:t>When a score is over predicted, that means the model predicts the road conditions better than they actually are</a:t>
            </a:r>
            <a:endParaRPr/>
          </a:p>
          <a:p>
            <a:pPr indent="-298450" lvl="1" marL="914400" rtl="0" algn="l">
              <a:lnSpc>
                <a:spcPct val="115000"/>
              </a:lnSpc>
              <a:spcBef>
                <a:spcPts val="0"/>
              </a:spcBef>
              <a:spcAft>
                <a:spcPts val="0"/>
              </a:spcAft>
              <a:buClr>
                <a:schemeClr val="dk1"/>
              </a:buClr>
              <a:buSzPts val="1100"/>
              <a:buChar char="○"/>
            </a:pPr>
            <a:r>
              <a:rPr lang="en"/>
              <a:t>This means that some roads need to be repaired will not make the list of projects in the Capital Improvements Department</a:t>
            </a:r>
            <a:endParaRPr/>
          </a:p>
          <a:p>
            <a:pPr indent="-298450" lvl="1" marL="914400" rtl="0" algn="l">
              <a:lnSpc>
                <a:spcPct val="115000"/>
              </a:lnSpc>
              <a:spcBef>
                <a:spcPts val="0"/>
              </a:spcBef>
              <a:spcAft>
                <a:spcPts val="0"/>
              </a:spcAft>
              <a:buClr>
                <a:schemeClr val="dk1"/>
              </a:buClr>
              <a:buSzPts val="1100"/>
              <a:buChar char="○"/>
            </a:pPr>
            <a:r>
              <a:rPr lang="en"/>
              <a:t>But the department will have a shorter list of projects which saves them time and resources</a:t>
            </a:r>
            <a:endParaRPr/>
          </a:p>
          <a:p>
            <a:pPr indent="-228600" lvl="0" marL="457200" rtl="0" algn="l">
              <a:lnSpc>
                <a:spcPct val="115000"/>
              </a:lnSpc>
              <a:spcBef>
                <a:spcPts val="0"/>
              </a:spcBef>
              <a:spcAft>
                <a:spcPts val="0"/>
              </a:spcAft>
              <a:buClr>
                <a:schemeClr val="dk1"/>
              </a:buClr>
              <a:buSzPts val="1100"/>
              <a:buNone/>
            </a:pPr>
            <a:r>
              <a:rPr lang="en"/>
              <a:t>When a score is under predicted, that means the model predicts the road conditions worse than they actually are</a:t>
            </a:r>
            <a:endParaRPr/>
          </a:p>
          <a:p>
            <a:pPr indent="-298450" lvl="1" marL="914400" rtl="0" algn="l">
              <a:lnSpc>
                <a:spcPct val="115000"/>
              </a:lnSpc>
              <a:spcBef>
                <a:spcPts val="0"/>
              </a:spcBef>
              <a:spcAft>
                <a:spcPts val="0"/>
              </a:spcAft>
              <a:buClr>
                <a:schemeClr val="dk1"/>
              </a:buClr>
              <a:buSzPts val="1100"/>
              <a:buChar char="○"/>
            </a:pPr>
            <a:r>
              <a:rPr lang="en"/>
              <a:t>This may create a longer list of  projects for the department</a:t>
            </a:r>
            <a:endParaRPr/>
          </a:p>
          <a:p>
            <a:pPr indent="-298450" lvl="1" marL="914400" rtl="0" algn="l">
              <a:lnSpc>
                <a:spcPct val="115000"/>
              </a:lnSpc>
              <a:spcBef>
                <a:spcPts val="0"/>
              </a:spcBef>
              <a:spcAft>
                <a:spcPts val="0"/>
              </a:spcAft>
              <a:buClr>
                <a:schemeClr val="dk1"/>
              </a:buClr>
              <a:buSzPts val="1100"/>
              <a:buChar char="○"/>
            </a:pPr>
            <a:r>
              <a:rPr lang="en"/>
              <a:t>But more roads can get attended to earlier, which can save the department money in the long run</a:t>
            </a:r>
            <a:endParaRPr/>
          </a:p>
          <a:p>
            <a:pPr indent="-298450" lvl="1" marL="914400" rtl="0" algn="l">
              <a:lnSpc>
                <a:spcPct val="115000"/>
              </a:lnSpc>
              <a:spcBef>
                <a:spcPts val="0"/>
              </a:spcBef>
              <a:spcAft>
                <a:spcPts val="0"/>
              </a:spcAft>
              <a:buClr>
                <a:schemeClr val="dk1"/>
              </a:buClr>
              <a:buSzPts val="1100"/>
              <a:buChar char="○"/>
            </a:pPr>
            <a:r>
              <a:rPr lang="en"/>
              <a:t>Because of this, we think under predicting scores is better.</a:t>
            </a:r>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721cb390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721cb390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200"/>
              </a:spcBef>
              <a:spcAft>
                <a:spcPts val="0"/>
              </a:spcAft>
              <a:buClr>
                <a:schemeClr val="dk1"/>
              </a:buClr>
              <a:buSzPts val="1100"/>
              <a:buNone/>
            </a:pPr>
            <a:r>
              <a:rPr lang="en"/>
              <a:t>However, keep in mind, large errors (of 15 or more) are the only ones that would really change the road’s rating - as shown by the rating scale on the left.</a:t>
            </a:r>
            <a:endParaRPr/>
          </a:p>
          <a:p>
            <a:pPr indent="-298450" lvl="1" marL="914400" rtl="0" algn="l">
              <a:lnSpc>
                <a:spcPct val="115000"/>
              </a:lnSpc>
              <a:spcBef>
                <a:spcPts val="0"/>
              </a:spcBef>
              <a:spcAft>
                <a:spcPts val="0"/>
              </a:spcAft>
              <a:buClr>
                <a:schemeClr val="dk1"/>
              </a:buClr>
              <a:buSzPts val="1100"/>
              <a:buChar char="○"/>
            </a:pPr>
            <a:r>
              <a:rPr lang="en"/>
              <a:t>Based on the histogram of errors shown earlier, we have very few of these, so roads are not being misclassified that dramatically.</a:t>
            </a:r>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70556efb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70556efb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 it back to Kristin to talk about how these predicted scores are used in the web app</a:t>
            </a:r>
            <a:endParaRPr/>
          </a:p>
          <a:p>
            <a:pPr indent="0" lvl="0" marL="0" rtl="0" algn="l">
              <a:spcBef>
                <a:spcPts val="0"/>
              </a:spcBef>
              <a:spcAft>
                <a:spcPts val="0"/>
              </a:spcAft>
              <a:buNone/>
            </a:pPr>
            <a:r>
              <a:t/>
            </a:r>
            <a:endParaRPr/>
          </a:p>
          <a:p>
            <a:pPr indent="-298450" lvl="0" marL="457200" rtl="0" algn="l">
              <a:lnSpc>
                <a:spcPct val="115000"/>
              </a:lnSpc>
              <a:spcBef>
                <a:spcPts val="1200"/>
              </a:spcBef>
              <a:spcAft>
                <a:spcPts val="0"/>
              </a:spcAft>
              <a:buClr>
                <a:schemeClr val="dk1"/>
              </a:buClr>
              <a:buSzPts val="1100"/>
              <a:buChar char="●"/>
            </a:pPr>
            <a:r>
              <a:rPr lang="en"/>
              <a:t>Now we’re moving on to objective 2 of our project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70556efbd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70556efbd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One of the main goals for this project was to bring in other layers to the capital improvement department’s decision making process</a:t>
            </a:r>
            <a:endParaRPr/>
          </a:p>
          <a:p>
            <a:pPr indent="-298450" lvl="0" marL="457200" rtl="0" algn="l">
              <a:lnSpc>
                <a:spcPct val="115000"/>
              </a:lnSpc>
              <a:spcBef>
                <a:spcPts val="0"/>
              </a:spcBef>
              <a:spcAft>
                <a:spcPts val="0"/>
              </a:spcAft>
              <a:buClr>
                <a:schemeClr val="dk1"/>
              </a:buClr>
              <a:buSzPts val="1100"/>
              <a:buChar char="●"/>
            </a:pPr>
            <a:r>
              <a:rPr lang="en"/>
              <a:t>They sent out a community survey where they learned that residents most value equity, safety, traffic congestion, and flood risk when thinking about how to improve their city’s road infrastructure</a:t>
            </a:r>
            <a:endParaRPr/>
          </a:p>
          <a:p>
            <a:pPr indent="-298450" lvl="0" marL="457200" rtl="0" algn="l">
              <a:lnSpc>
                <a:spcPct val="115000"/>
              </a:lnSpc>
              <a:spcBef>
                <a:spcPts val="0"/>
              </a:spcBef>
              <a:spcAft>
                <a:spcPts val="0"/>
              </a:spcAft>
              <a:buClr>
                <a:schemeClr val="dk1"/>
              </a:buClr>
              <a:buSzPts val="1100"/>
              <a:buChar char="●"/>
            </a:pPr>
            <a:r>
              <a:rPr lang="en"/>
              <a:t>So we wrangled even more data to create our tool the El Paso Road Viewer or EP RV for short. </a:t>
            </a:r>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70556efb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70556efb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Welcome to EP RV! [switch to new tab for live demo!]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tool consists of 4 main functions: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First, A PCI slider to adjust the number of roads in the map view based on PCI score. The default is set to 55 which is the score for a “Poor” rating. The number displayed above the slider indicates the upper threshold for the filter, so the map will show all roads with a score of 55 and below</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Second, different layers to quickly analyze the roads under different contexts. These are the 4 layers that resulted from the community survey we talked about before.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Third, a search bar so people can type in their street name or a landmark to find the roads near them.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Fourth, a pop up with more information about the specific road segment.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EP RV helps increase transparency, provides quick analysis, and takes the decision making process beyond just PCI.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 prove it, let’s imagine that I’m our client Alex - a planner in the El Paso capital improvements department.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 bring this tool to my big budget meeting this summer where the city is discussing how to improve traffic congestion downtown.</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I can toggle on the congestion layer and see which roads fall into areas of high congestion.</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Say I want to narrow my search by looking at roads that are only really bad so I can lower the slider to 40 to get that view</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now i can quickly propose that improvement projects on these roads that overlap with the dark orange would help improve traffic congestion downtown.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Everyone sees the data, agrees with me, and I can go to my next meeting about stormwater infrastructure,</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do the same thing with the flood risk layer, pack up and be home by lunch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 that’s how EP RV works!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70556efb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70556efb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We’ve had a really great time this semester building this tool and learning all about roads. We can’t thank Alex enough for all of his support and collaboration and also would like to reiterate thanks to Michael, Matt, and Mjumbe for all of their help and thank you everyone for listening!</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t/>
            </a:r>
            <a:endParaRPr b="1" sz="1700">
              <a:solidFill>
                <a:schemeClr val="dk1"/>
              </a:solidFill>
            </a:endParaRPr>
          </a:p>
          <a:p>
            <a:pPr indent="0" lvl="0" marL="0" rtl="0" algn="l">
              <a:spcBef>
                <a:spcPts val="4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270556efb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270556efb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70556efb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70556efb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Before we get into the details, we’d like to give some quick context to frame our use case. El Paso TX is a city within the greater county of El Paso. Fort bliss, one of the largest military bases in the world, sits to the right. It is located on the westernmost tip of the state, bordering the state of new mexico to the west and the Mexican border to the south.</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270556efb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270556efb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2012 Comprehensive Plan focused on downtown revitalization</a:t>
            </a:r>
            <a:endParaRPr/>
          </a:p>
          <a:p>
            <a:pPr indent="0" lvl="0" marL="0" rtl="0" algn="l">
              <a:lnSpc>
                <a:spcPct val="115000"/>
              </a:lnSpc>
              <a:spcBef>
                <a:spcPts val="1200"/>
              </a:spcBef>
              <a:spcAft>
                <a:spcPts val="0"/>
              </a:spcAft>
              <a:buClr>
                <a:schemeClr val="dk1"/>
              </a:buClr>
              <a:buSzPts val="1100"/>
              <a:buFont typeface="Arial"/>
              <a:buNone/>
            </a:pPr>
            <a:r>
              <a:t/>
            </a:r>
            <a:endParaRPr/>
          </a:p>
          <a:p>
            <a:pPr indent="-298450" lvl="0" marL="457200" rtl="0" algn="l">
              <a:lnSpc>
                <a:spcPct val="115000"/>
              </a:lnSpc>
              <a:spcBef>
                <a:spcPts val="1200"/>
              </a:spcBef>
              <a:spcAft>
                <a:spcPts val="0"/>
              </a:spcAft>
              <a:buClr>
                <a:schemeClr val="dk1"/>
              </a:buClr>
              <a:buSzPts val="1100"/>
              <a:buChar char="●"/>
            </a:pPr>
            <a:r>
              <a:rPr lang="en"/>
              <a:t>El Paso has been experiencing growth and revitalization over the past decade after the city’s 2012 comprehensive plan, which revamped zoning laws and spurred investment across the city. Downtown especially has blossomed with public and private development projects - including a new triple-A baseball stadium, improvements to international bridges, adaptive reuse of historic buildings, and designation of a downtown arts district.</a:t>
            </a:r>
            <a:endParaRPr/>
          </a:p>
          <a:p>
            <a:pPr indent="-298450" lvl="0" marL="457200" rtl="0" algn="l">
              <a:lnSpc>
                <a:spcPct val="115000"/>
              </a:lnSpc>
              <a:spcBef>
                <a:spcPts val="0"/>
              </a:spcBef>
              <a:spcAft>
                <a:spcPts val="0"/>
              </a:spcAft>
              <a:buClr>
                <a:schemeClr val="dk1"/>
              </a:buClr>
              <a:buSzPts val="1100"/>
              <a:buChar char="●"/>
            </a:pPr>
            <a:r>
              <a:rPr lang="en"/>
              <a:t>With more visitors and commuters comes increased pressures on road infrastructure. </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70556efb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70556efb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So the City of El Paso’s Capital Improvement Department (Planning Division) wants to improve their system for deciding </a:t>
            </a:r>
            <a:r>
              <a:rPr b="1" i="1" lang="en">
                <a:solidFill>
                  <a:schemeClr val="dk1"/>
                </a:solidFill>
              </a:rPr>
              <a:t>where </a:t>
            </a:r>
            <a:r>
              <a:rPr b="1" lang="en">
                <a:solidFill>
                  <a:schemeClr val="dk1"/>
                </a:solidFill>
              </a:rPr>
              <a:t>and </a:t>
            </a:r>
            <a:r>
              <a:rPr b="1" i="1" lang="en">
                <a:solidFill>
                  <a:schemeClr val="dk1"/>
                </a:solidFill>
              </a:rPr>
              <a:t>how </a:t>
            </a:r>
            <a:r>
              <a:rPr lang="en">
                <a:solidFill>
                  <a:schemeClr val="dk1"/>
                </a:solidFill>
              </a:rPr>
              <a:t>to allocate capital improvement funds for road repair projects. Presently, this is influenced primarily by a PCI  - a Pavement Conditions Index score - assigned to each road segment across the city.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client informed us that there is a upcoming budget meeting. They are receiving a bond package and will be meeting to decide how much to allocate to infrastructure improvements. This is a concrete opportunity for them to use our project to advocate for allocating more of that money to pavement repair - and how choices can impact the community proactively.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70556efb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70556efb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PCIs are based off of factors such as presence of potholes, bumps, or cracks. The index ranges from a qualitative scale of Failing to Good or quantitatively 0 to 100.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Typically there is a significant drop in condition of a road after a certain amount of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El Paso, PCI scores inform the decision making, but lots of the decisions are ad hoc. For example, constituents raise concerns about certain roads, the department looks at the PCI score, and if it is below a certain threshold, then they add it to the list of projects for improvement.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is a very reactive process - and as mentioned, they would like it to be more </a:t>
            </a:r>
            <a:r>
              <a:rPr b="1" lang="en">
                <a:solidFill>
                  <a:schemeClr val="dk1"/>
                </a:solidFill>
              </a:rPr>
              <a:t>proactive</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70556efb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70556efb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PCI was most recently generated by a proprietary digital image scan by a contractor in 2018.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chart depicts the count of road segments by their PCI score and reveals that the roads in El Paso are generally in Fair to Good condition. There is a spike in the graph around the 40 to 55 range which equates to Very Poor or Poor ratings.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But PCI also </a:t>
            </a:r>
            <a:r>
              <a:rPr b="1" lang="en">
                <a:solidFill>
                  <a:schemeClr val="dk1"/>
                </a:solidFill>
              </a:rPr>
              <a:t>doesn’t </a:t>
            </a:r>
            <a:r>
              <a:rPr lang="en">
                <a:solidFill>
                  <a:schemeClr val="dk1"/>
                </a:solidFill>
              </a:rPr>
              <a:t>tell the whole story, and the city wants to explore other factors that may drive a new prioritization system....</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70556efb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70556efb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leads to our project’s main objectives.</a:t>
            </a:r>
            <a:endParaRPr/>
          </a:p>
          <a:p>
            <a:pPr indent="-228600" lvl="0" marL="457200" rtl="0" algn="l">
              <a:lnSpc>
                <a:spcPct val="115000"/>
              </a:lnSpc>
              <a:spcBef>
                <a:spcPts val="1200"/>
              </a:spcBef>
              <a:spcAft>
                <a:spcPts val="0"/>
              </a:spcAft>
              <a:buClr>
                <a:schemeClr val="dk1"/>
              </a:buClr>
              <a:buSzPts val="1100"/>
              <a:buNone/>
            </a:pPr>
            <a:r>
              <a:rPr lang="en"/>
              <a:t>First, we have the predictive model. We use historical data to predict PCI for 2021.</a:t>
            </a:r>
            <a:endParaRPr/>
          </a:p>
          <a:p>
            <a:pPr indent="-228600" lvl="0" marL="457200" rtl="0" algn="l">
              <a:lnSpc>
                <a:spcPct val="115000"/>
              </a:lnSpc>
              <a:spcBef>
                <a:spcPts val="0"/>
              </a:spcBef>
              <a:spcAft>
                <a:spcPts val="0"/>
              </a:spcAft>
              <a:buClr>
                <a:schemeClr val="dk1"/>
              </a:buClr>
              <a:buSzPts val="1100"/>
              <a:buNone/>
            </a:pPr>
            <a:r>
              <a:rPr lang="en"/>
              <a:t>The second part is the web app we’ve created, the El Paso Road Viewer - better known as EP RV</a:t>
            </a:r>
            <a:endParaRPr/>
          </a:p>
          <a:p>
            <a:pPr indent="-298450" lvl="1" marL="914400" rtl="0" algn="l">
              <a:lnSpc>
                <a:spcPct val="115000"/>
              </a:lnSpc>
              <a:spcBef>
                <a:spcPts val="0"/>
              </a:spcBef>
              <a:spcAft>
                <a:spcPts val="0"/>
              </a:spcAft>
              <a:buClr>
                <a:schemeClr val="dk1"/>
              </a:buClr>
              <a:buSzPts val="1100"/>
              <a:buChar char="○"/>
            </a:pPr>
            <a:r>
              <a:rPr lang="en"/>
              <a:t>In the app, we incorporate our predicted 2021 PCI, but it is just one piece of the resource allocation and prioritization puzzle.</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33.png"/><Relationship Id="rId6" Type="http://schemas.openxmlformats.org/officeDocument/2006/relationships/image" Target="../media/image23.png"/><Relationship Id="rId7"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jennaepstein.github.io/El_Paso_Road_Viewer/" TargetMode="Externa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7182" l="0" r="0" t="736"/>
          <a:stretch/>
        </p:blipFill>
        <p:spPr>
          <a:xfrm>
            <a:off x="0" y="0"/>
            <a:ext cx="9144003"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2"/>
          <p:cNvPicPr preferRelativeResize="0"/>
          <p:nvPr/>
        </p:nvPicPr>
        <p:blipFill rotWithShape="1">
          <a:blip r:embed="rId3">
            <a:alphaModFix/>
          </a:blip>
          <a:srcRect b="6950" l="0" r="7893" t="0"/>
          <a:stretch/>
        </p:blipFill>
        <p:spPr>
          <a:xfrm>
            <a:off x="0" y="0"/>
            <a:ext cx="9144003"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grpSp>
        <p:nvGrpSpPr>
          <p:cNvPr id="144" name="Google Shape;144;p23"/>
          <p:cNvGrpSpPr/>
          <p:nvPr/>
        </p:nvGrpSpPr>
        <p:grpSpPr>
          <a:xfrm>
            <a:off x="1057825" y="1282050"/>
            <a:ext cx="3474300" cy="3143250"/>
            <a:chOff x="1057825" y="1282050"/>
            <a:chExt cx="3474300" cy="3143250"/>
          </a:xfrm>
        </p:grpSpPr>
        <p:sp>
          <p:nvSpPr>
            <p:cNvPr id="145" name="Google Shape;145;p23"/>
            <p:cNvSpPr/>
            <p:nvPr/>
          </p:nvSpPr>
          <p:spPr>
            <a:xfrm rot="5400000">
              <a:off x="1242200" y="1307250"/>
              <a:ext cx="3039600" cy="2989200"/>
            </a:xfrm>
            <a:prstGeom prst="bracePair">
              <a:avLst/>
            </a:prstGeom>
            <a:noFill/>
            <a:ln cap="flat" cmpd="sng" w="28575">
              <a:solidFill>
                <a:srgbClr val="2E2D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1057825" y="3726600"/>
              <a:ext cx="3474300" cy="69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23"/>
          <p:cNvGrpSpPr/>
          <p:nvPr/>
        </p:nvGrpSpPr>
        <p:grpSpPr>
          <a:xfrm>
            <a:off x="6709925" y="1903725"/>
            <a:ext cx="1658700" cy="1724100"/>
            <a:chOff x="7337725" y="2096225"/>
            <a:chExt cx="1658700" cy="1724100"/>
          </a:xfrm>
        </p:grpSpPr>
        <p:sp>
          <p:nvSpPr>
            <p:cNvPr id="148" name="Google Shape;148;p23"/>
            <p:cNvSpPr/>
            <p:nvPr/>
          </p:nvSpPr>
          <p:spPr>
            <a:xfrm>
              <a:off x="7337725" y="2096225"/>
              <a:ext cx="1658700" cy="1724100"/>
            </a:xfrm>
            <a:prstGeom prst="ellipse">
              <a:avLst/>
            </a:prstGeom>
            <a:solidFill>
              <a:srgbClr val="F4DFAB">
                <a:alpha val="5804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49" name="Google Shape;149;p23"/>
            <p:cNvSpPr txBox="1"/>
            <p:nvPr/>
          </p:nvSpPr>
          <p:spPr>
            <a:xfrm>
              <a:off x="7800175" y="2758175"/>
              <a:ext cx="733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C1F3F"/>
                  </a:solidFill>
                  <a:latin typeface="Roboto"/>
                  <a:ea typeface="Roboto"/>
                  <a:cs typeface="Roboto"/>
                  <a:sym typeface="Roboto"/>
                </a:rPr>
                <a:t>Model</a:t>
              </a:r>
              <a:endParaRPr b="1">
                <a:solidFill>
                  <a:srgbClr val="0C1F3F"/>
                </a:solidFill>
                <a:latin typeface="Roboto"/>
                <a:ea typeface="Roboto"/>
                <a:cs typeface="Roboto"/>
                <a:sym typeface="Roboto"/>
              </a:endParaRPr>
            </a:p>
          </p:txBody>
        </p:sp>
      </p:grpSp>
      <p:sp>
        <p:nvSpPr>
          <p:cNvPr id="150" name="Google Shape;150;p23"/>
          <p:cNvSpPr txBox="1"/>
          <p:nvPr/>
        </p:nvSpPr>
        <p:spPr>
          <a:xfrm>
            <a:off x="792900" y="711775"/>
            <a:ext cx="42999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2E2D77"/>
                </a:solidFill>
                <a:latin typeface="Roboto Black"/>
                <a:ea typeface="Roboto Black"/>
                <a:cs typeface="Roboto Black"/>
                <a:sym typeface="Roboto Black"/>
              </a:rPr>
              <a:t>Exploratory </a:t>
            </a:r>
            <a:r>
              <a:rPr lang="en" sz="2800">
                <a:solidFill>
                  <a:srgbClr val="2E2D77"/>
                </a:solidFill>
                <a:latin typeface="Roboto Black"/>
                <a:ea typeface="Roboto Black"/>
                <a:cs typeface="Roboto Black"/>
                <a:sym typeface="Roboto Black"/>
              </a:rPr>
              <a:t>Data</a:t>
            </a:r>
            <a:r>
              <a:rPr lang="en" sz="2800">
                <a:solidFill>
                  <a:srgbClr val="2E2D77"/>
                </a:solidFill>
                <a:latin typeface="Roboto Black"/>
                <a:ea typeface="Roboto Black"/>
                <a:cs typeface="Roboto Black"/>
                <a:sym typeface="Roboto Black"/>
              </a:rPr>
              <a:t> Analysis </a:t>
            </a:r>
            <a:endParaRPr sz="2800">
              <a:solidFill>
                <a:srgbClr val="2E2D77"/>
              </a:solidFill>
              <a:latin typeface="Roboto Black"/>
              <a:ea typeface="Roboto Black"/>
              <a:cs typeface="Roboto Black"/>
              <a:sym typeface="Roboto Black"/>
            </a:endParaRPr>
          </a:p>
        </p:txBody>
      </p:sp>
      <p:sp>
        <p:nvSpPr>
          <p:cNvPr id="151" name="Google Shape;151;p23"/>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5192B0"/>
                </a:solidFill>
                <a:latin typeface="Avenir"/>
                <a:ea typeface="Avenir"/>
                <a:cs typeface="Avenir"/>
                <a:sym typeface="Avenir"/>
              </a:rPr>
              <a:t>Exploratory Data Analysis</a:t>
            </a:r>
            <a:endParaRPr b="1" i="1" sz="1200">
              <a:solidFill>
                <a:srgbClr val="5192B0"/>
              </a:solidFill>
              <a:latin typeface="Avenir"/>
              <a:ea typeface="Avenir"/>
              <a:cs typeface="Avenir"/>
              <a:sym typeface="Avenir"/>
            </a:endParaRPr>
          </a:p>
        </p:txBody>
      </p:sp>
      <p:grpSp>
        <p:nvGrpSpPr>
          <p:cNvPr id="152" name="Google Shape;152;p23"/>
          <p:cNvGrpSpPr/>
          <p:nvPr/>
        </p:nvGrpSpPr>
        <p:grpSpPr>
          <a:xfrm>
            <a:off x="455100" y="1893825"/>
            <a:ext cx="1658700" cy="1724100"/>
            <a:chOff x="7337725" y="2096225"/>
            <a:chExt cx="1658700" cy="1724100"/>
          </a:xfrm>
        </p:grpSpPr>
        <p:sp>
          <p:nvSpPr>
            <p:cNvPr id="153" name="Google Shape;153;p23"/>
            <p:cNvSpPr/>
            <p:nvPr/>
          </p:nvSpPr>
          <p:spPr>
            <a:xfrm>
              <a:off x="7337725" y="2096225"/>
              <a:ext cx="1658700" cy="1724100"/>
            </a:xfrm>
            <a:prstGeom prst="ellipse">
              <a:avLst/>
            </a:prstGeom>
            <a:solidFill>
              <a:srgbClr val="C9DCE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54" name="Google Shape;154;p23"/>
            <p:cNvSpPr txBox="1"/>
            <p:nvPr/>
          </p:nvSpPr>
          <p:spPr>
            <a:xfrm>
              <a:off x="7608925" y="2580575"/>
              <a:ext cx="1116300" cy="75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C1F3F"/>
                  </a:solidFill>
                  <a:latin typeface="Roboto"/>
                  <a:ea typeface="Roboto"/>
                  <a:cs typeface="Roboto"/>
                  <a:sym typeface="Roboto"/>
                </a:rPr>
                <a:t>Data Cleaning &amp; Processing</a:t>
              </a:r>
              <a:endParaRPr b="1">
                <a:solidFill>
                  <a:srgbClr val="0C1F3F"/>
                </a:solidFill>
                <a:latin typeface="Roboto"/>
                <a:ea typeface="Roboto"/>
                <a:cs typeface="Roboto"/>
                <a:sym typeface="Roboto"/>
              </a:endParaRPr>
            </a:p>
          </p:txBody>
        </p:sp>
      </p:grpSp>
      <p:grpSp>
        <p:nvGrpSpPr>
          <p:cNvPr id="155" name="Google Shape;155;p23"/>
          <p:cNvGrpSpPr/>
          <p:nvPr/>
        </p:nvGrpSpPr>
        <p:grpSpPr>
          <a:xfrm>
            <a:off x="3517038" y="1893825"/>
            <a:ext cx="1658700" cy="1724100"/>
            <a:chOff x="7337725" y="2096225"/>
            <a:chExt cx="1658700" cy="1724100"/>
          </a:xfrm>
        </p:grpSpPr>
        <p:sp>
          <p:nvSpPr>
            <p:cNvPr id="156" name="Google Shape;156;p23"/>
            <p:cNvSpPr/>
            <p:nvPr/>
          </p:nvSpPr>
          <p:spPr>
            <a:xfrm>
              <a:off x="7337725" y="2096225"/>
              <a:ext cx="1658700" cy="1724100"/>
            </a:xfrm>
            <a:prstGeom prst="ellipse">
              <a:avLst/>
            </a:prstGeom>
            <a:solidFill>
              <a:srgbClr val="C9DCE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57" name="Google Shape;157;p23"/>
            <p:cNvSpPr txBox="1"/>
            <p:nvPr/>
          </p:nvSpPr>
          <p:spPr>
            <a:xfrm>
              <a:off x="7587475" y="2695775"/>
              <a:ext cx="1159200" cy="5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C1F3F"/>
                  </a:solidFill>
                  <a:latin typeface="Roboto"/>
                  <a:ea typeface="Roboto"/>
                  <a:cs typeface="Roboto"/>
                  <a:sym typeface="Roboto"/>
                </a:rPr>
                <a:t>Feature Engineering</a:t>
              </a:r>
              <a:endParaRPr b="1">
                <a:solidFill>
                  <a:srgbClr val="0C1F3F"/>
                </a:solidFill>
                <a:latin typeface="Roboto"/>
                <a:ea typeface="Roboto"/>
                <a:cs typeface="Roboto"/>
                <a:sym typeface="Roboto"/>
              </a:endParaRPr>
            </a:p>
          </p:txBody>
        </p:sp>
      </p:grpSp>
      <p:cxnSp>
        <p:nvCxnSpPr>
          <p:cNvPr id="158" name="Google Shape;158;p23"/>
          <p:cNvCxnSpPr>
            <a:stCxn id="153" idx="6"/>
            <a:endCxn id="156" idx="2"/>
          </p:cNvCxnSpPr>
          <p:nvPr/>
        </p:nvCxnSpPr>
        <p:spPr>
          <a:xfrm>
            <a:off x="2113800" y="2755875"/>
            <a:ext cx="1403100" cy="0"/>
          </a:xfrm>
          <a:prstGeom prst="straightConnector1">
            <a:avLst/>
          </a:prstGeom>
          <a:noFill/>
          <a:ln cap="flat" cmpd="sng" w="28575">
            <a:solidFill>
              <a:srgbClr val="2E2D77"/>
            </a:solidFill>
            <a:prstDash val="solid"/>
            <a:round/>
            <a:headEnd len="med" w="med" type="none"/>
            <a:tailEnd len="med" w="med" type="triangle"/>
          </a:ln>
        </p:spPr>
      </p:cxnSp>
      <p:cxnSp>
        <p:nvCxnSpPr>
          <p:cNvPr id="159" name="Google Shape;159;p23"/>
          <p:cNvCxnSpPr>
            <a:stCxn id="156" idx="6"/>
            <a:endCxn id="148" idx="2"/>
          </p:cNvCxnSpPr>
          <p:nvPr/>
        </p:nvCxnSpPr>
        <p:spPr>
          <a:xfrm>
            <a:off x="5175738" y="2755875"/>
            <a:ext cx="1534200" cy="9900"/>
          </a:xfrm>
          <a:prstGeom prst="straightConnector1">
            <a:avLst/>
          </a:prstGeom>
          <a:noFill/>
          <a:ln cap="flat" cmpd="sng" w="28575">
            <a:solidFill>
              <a:srgbClr val="2E2D77"/>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5192B0"/>
                </a:solidFill>
                <a:latin typeface="Avenir"/>
                <a:ea typeface="Avenir"/>
                <a:cs typeface="Avenir"/>
                <a:sym typeface="Avenir"/>
              </a:rPr>
              <a:t>Exploratory Data Analysis</a:t>
            </a:r>
            <a:endParaRPr b="1" i="1" sz="1200">
              <a:solidFill>
                <a:srgbClr val="5192B0"/>
              </a:solidFill>
              <a:latin typeface="Avenir"/>
              <a:ea typeface="Avenir"/>
              <a:cs typeface="Avenir"/>
              <a:sym typeface="Avenir"/>
            </a:endParaRPr>
          </a:p>
        </p:txBody>
      </p:sp>
      <p:sp>
        <p:nvSpPr>
          <p:cNvPr id="165" name="Google Shape;165;p24"/>
          <p:cNvSpPr txBox="1"/>
          <p:nvPr/>
        </p:nvSpPr>
        <p:spPr>
          <a:xfrm>
            <a:off x="227050" y="129975"/>
            <a:ext cx="7994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5192B0"/>
                </a:solidFill>
                <a:latin typeface="Roboto Black"/>
                <a:ea typeface="Roboto Black"/>
                <a:cs typeface="Roboto Black"/>
                <a:sym typeface="Roboto Black"/>
              </a:rPr>
              <a:t>Features</a:t>
            </a:r>
            <a:endParaRPr sz="2800">
              <a:solidFill>
                <a:srgbClr val="5192B0"/>
              </a:solidFill>
              <a:latin typeface="Roboto Black"/>
              <a:ea typeface="Roboto Black"/>
              <a:cs typeface="Roboto Black"/>
              <a:sym typeface="Roboto Black"/>
            </a:endParaRPr>
          </a:p>
        </p:txBody>
      </p:sp>
      <p:graphicFrame>
        <p:nvGraphicFramePr>
          <p:cNvPr id="166" name="Google Shape;166;p24"/>
          <p:cNvGraphicFramePr/>
          <p:nvPr/>
        </p:nvGraphicFramePr>
        <p:xfrm>
          <a:off x="293400" y="718650"/>
          <a:ext cx="3000000" cy="3000000"/>
        </p:xfrm>
        <a:graphic>
          <a:graphicData uri="http://schemas.openxmlformats.org/drawingml/2006/table">
            <a:tbl>
              <a:tblPr>
                <a:noFill/>
                <a:tableStyleId>{708C1EEC-B523-41CC-BE2D-77172E6DCC0D}</a:tableStyleId>
              </a:tblPr>
              <a:tblGrid>
                <a:gridCol w="2731850"/>
                <a:gridCol w="2731850"/>
                <a:gridCol w="2731850"/>
              </a:tblGrid>
              <a:tr h="4457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Road Conditions</a:t>
                      </a:r>
                      <a:endParaRPr b="1">
                        <a:solidFill>
                          <a:srgbClr val="FFFFFF"/>
                        </a:solidFill>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solidFill>
                      <a:srgbClr val="5192B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Environment</a:t>
                      </a:r>
                      <a:endParaRPr b="1">
                        <a:solidFill>
                          <a:srgbClr val="FFFFFF"/>
                        </a:solidFill>
                        <a:latin typeface="Roboto"/>
                        <a:ea typeface="Roboto"/>
                        <a:cs typeface="Roboto"/>
                        <a:sym typeface="Robot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solidFill>
                      <a:srgbClr val="5192B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Road Network</a:t>
                      </a:r>
                      <a:endParaRPr b="1">
                        <a:solidFill>
                          <a:srgbClr val="FFFFFF"/>
                        </a:solidFill>
                        <a:latin typeface="Roboto"/>
                        <a:ea typeface="Roboto"/>
                        <a:cs typeface="Roboto"/>
                        <a:sym typeface="Robot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solidFill>
                      <a:srgbClr val="5192B0"/>
                    </a:solidFill>
                  </a:tcPr>
                </a:tc>
              </a:tr>
              <a:tr h="490375">
                <a:tc>
                  <a:txBody>
                    <a:bodyPr/>
                    <a:lstStyle/>
                    <a:p>
                      <a:pPr indent="0" lvl="0" marL="0" rtl="0" algn="l">
                        <a:spcBef>
                          <a:spcPts val="0"/>
                        </a:spcBef>
                        <a:spcAft>
                          <a:spcPts val="0"/>
                        </a:spcAft>
                        <a:buNone/>
                      </a:pPr>
                      <a:r>
                        <a:rPr lang="en">
                          <a:latin typeface="Roboto"/>
                          <a:ea typeface="Roboto"/>
                          <a:cs typeface="Roboto"/>
                          <a:sym typeface="Roboto"/>
                        </a:rPr>
                        <a:t>Roadbed Base Material</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Land Use</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Road Class</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r>
              <a:tr h="570675">
                <a:tc>
                  <a:txBody>
                    <a:bodyPr/>
                    <a:lstStyle/>
                    <a:p>
                      <a:pPr indent="0" lvl="0" marL="0" rtl="0" algn="l">
                        <a:spcBef>
                          <a:spcPts val="0"/>
                        </a:spcBef>
                        <a:spcAft>
                          <a:spcPts val="0"/>
                        </a:spcAft>
                        <a:buNone/>
                      </a:pPr>
                      <a:r>
                        <a:rPr lang="en">
                          <a:latin typeface="Roboto"/>
                          <a:ea typeface="Roboto"/>
                          <a:cs typeface="Roboto"/>
                          <a:sym typeface="Roboto"/>
                        </a:rPr>
                        <a:t>Roadbed Surface Material</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High Risk Flood Areas</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Distance to Nearest Major Intersection</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r>
              <a:tr h="661975">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Road Age</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Distance to Hydrology</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Distance to Nearest Major Arterial</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latin typeface="Roboto"/>
                          <a:ea typeface="Roboto"/>
                          <a:cs typeface="Roboto"/>
                          <a:sym typeface="Roboto"/>
                        </a:rPr>
                        <a:t>Potholes</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Distance to </a:t>
                      </a:r>
                      <a:r>
                        <a:rPr lang="en">
                          <a:latin typeface="Roboto"/>
                          <a:ea typeface="Roboto"/>
                          <a:cs typeface="Roboto"/>
                          <a:sym typeface="Roboto"/>
                        </a:rPr>
                        <a:t>Amenities</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Crashes</a:t>
                      </a:r>
                      <a:endParaRPr>
                        <a:solidFill>
                          <a:srgbClr val="000000"/>
                        </a:solidFill>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r>
              <a:tr h="609575">
                <a:tc>
                  <a:txBody>
                    <a:bodyPr/>
                    <a:lstStyle/>
                    <a:p>
                      <a:pPr indent="0" lvl="0" marL="0" rtl="0" algn="l">
                        <a:spcBef>
                          <a:spcPts val="0"/>
                        </a:spcBef>
                        <a:spcAft>
                          <a:spcPts val="0"/>
                        </a:spcAft>
                        <a:buNone/>
                      </a:pPr>
                      <a:r>
                        <a:rPr i="1" lang="en">
                          <a:solidFill>
                            <a:schemeClr val="dk1"/>
                          </a:solidFill>
                          <a:latin typeface="Roboto"/>
                          <a:ea typeface="Roboto"/>
                          <a:cs typeface="Roboto"/>
                          <a:sym typeface="Roboto"/>
                        </a:rPr>
                        <a:t>Roadbed Width*</a:t>
                      </a:r>
                      <a:endParaRPr i="1">
                        <a:solidFill>
                          <a:schemeClr val="dk1"/>
                        </a:solidFill>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Proximity to Interstate 10</a:t>
                      </a:r>
                      <a:endParaRPr>
                        <a:solidFill>
                          <a:srgbClr val="000000"/>
                        </a:solidFill>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Vehicle Miles Traveled</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r>
              <a:tr h="490375">
                <a:tc>
                  <a:txBody>
                    <a:bodyPr/>
                    <a:lstStyle/>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None/>
                      </a:pPr>
                      <a:r>
                        <a:rPr i="1" lang="en">
                          <a:latin typeface="Roboto"/>
                          <a:ea typeface="Roboto"/>
                          <a:cs typeface="Roboto"/>
                          <a:sym typeface="Roboto"/>
                        </a:rPr>
                        <a:t>Land Cover*</a:t>
                      </a:r>
                      <a:endParaRPr i="1">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c>
                  <a:txBody>
                    <a:bodyPr/>
                    <a:lstStyle/>
                    <a:p>
                      <a:pPr indent="0" lvl="0" marL="0" rtl="0" algn="l">
                        <a:spcBef>
                          <a:spcPts val="0"/>
                        </a:spcBef>
                        <a:spcAft>
                          <a:spcPts val="0"/>
                        </a:spcAft>
                        <a:buNone/>
                      </a:pPr>
                      <a:r>
                        <a:rPr i="1" lang="en">
                          <a:latin typeface="Roboto"/>
                          <a:ea typeface="Roboto"/>
                          <a:cs typeface="Roboto"/>
                          <a:sym typeface="Roboto"/>
                        </a:rPr>
                        <a:t>Traffic Jams*</a:t>
                      </a:r>
                      <a:endParaRPr i="1">
                        <a:latin typeface="Roboto"/>
                        <a:ea typeface="Roboto"/>
                        <a:cs typeface="Roboto"/>
                        <a:sym typeface="Roboto"/>
                      </a:endParaRPr>
                    </a:p>
                  </a:txBody>
                  <a:tcPr marT="91425" marB="91425" marR="91425" marL="91425" anchor="ctr">
                    <a:lnL cap="flat" cmpd="sng" w="9525">
                      <a:solidFill>
                        <a:srgbClr val="5192B0"/>
                      </a:solidFill>
                      <a:prstDash val="solid"/>
                      <a:round/>
                      <a:headEnd len="sm" w="sm" type="none"/>
                      <a:tailEnd len="sm" w="sm" type="none"/>
                    </a:lnL>
                    <a:lnR cap="flat" cmpd="sng" w="9525">
                      <a:solidFill>
                        <a:srgbClr val="5192B0"/>
                      </a:solidFill>
                      <a:prstDash val="solid"/>
                      <a:round/>
                      <a:headEnd len="sm" w="sm" type="none"/>
                      <a:tailEnd len="sm" w="sm" type="none"/>
                    </a:lnR>
                    <a:lnT cap="flat" cmpd="sng" w="9525">
                      <a:solidFill>
                        <a:srgbClr val="5192B0"/>
                      </a:solidFill>
                      <a:prstDash val="solid"/>
                      <a:round/>
                      <a:headEnd len="sm" w="sm" type="none"/>
                      <a:tailEnd len="sm" w="sm" type="none"/>
                    </a:lnT>
                    <a:lnB cap="flat" cmpd="sng" w="9525">
                      <a:solidFill>
                        <a:srgbClr val="5192B0"/>
                      </a:solidFill>
                      <a:prstDash val="solid"/>
                      <a:round/>
                      <a:headEnd len="sm" w="sm" type="none"/>
                      <a:tailEnd len="sm" w="sm" type="none"/>
                    </a:lnB>
                  </a:tcPr>
                </a:tc>
              </a:tr>
            </a:tbl>
          </a:graphicData>
        </a:graphic>
      </p:graphicFrame>
      <p:sp>
        <p:nvSpPr>
          <p:cNvPr id="167" name="Google Shape;167;p24"/>
          <p:cNvSpPr txBox="1"/>
          <p:nvPr/>
        </p:nvSpPr>
        <p:spPr>
          <a:xfrm>
            <a:off x="5575925" y="4749675"/>
            <a:ext cx="2958900" cy="36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sz="1000">
                <a:solidFill>
                  <a:srgbClr val="000000"/>
                </a:solidFill>
                <a:latin typeface="Avenir"/>
                <a:ea typeface="Avenir"/>
                <a:cs typeface="Avenir"/>
                <a:sym typeface="Avenir"/>
              </a:rPr>
              <a:t>* Not included in final modeling</a:t>
            </a:r>
            <a:endParaRPr b="1" i="1" sz="1000">
              <a:solidFill>
                <a:srgbClr val="000000"/>
              </a:solidFill>
              <a:latin typeface="Avenir"/>
              <a:ea typeface="Avenir"/>
              <a:cs typeface="Avenir"/>
              <a:sym typeface="Avenir"/>
            </a:endParaRPr>
          </a:p>
        </p:txBody>
      </p:sp>
      <p:sp>
        <p:nvSpPr>
          <p:cNvPr id="168" name="Google Shape;168;p24"/>
          <p:cNvSpPr/>
          <p:nvPr/>
        </p:nvSpPr>
        <p:spPr>
          <a:xfrm rot="5400000">
            <a:off x="4189700" y="14050"/>
            <a:ext cx="388500" cy="2805000"/>
          </a:xfrm>
          <a:prstGeom prst="rect">
            <a:avLst/>
          </a:prstGeom>
          <a:noFill/>
          <a:ln cap="flat" cmpd="sng" w="28575">
            <a:solidFill>
              <a:srgbClr val="E279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rot="5400000">
            <a:off x="6884975" y="575575"/>
            <a:ext cx="466500" cy="2833200"/>
          </a:xfrm>
          <a:prstGeom prst="rect">
            <a:avLst/>
          </a:prstGeom>
          <a:noFill/>
          <a:ln cap="flat" cmpd="sng" w="28575">
            <a:solidFill>
              <a:srgbClr val="E279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rot="5400000">
            <a:off x="1445275" y="1807150"/>
            <a:ext cx="409800" cy="2846400"/>
          </a:xfrm>
          <a:prstGeom prst="rect">
            <a:avLst/>
          </a:prstGeom>
          <a:noFill/>
          <a:ln cap="flat" cmpd="sng" w="28575">
            <a:solidFill>
              <a:srgbClr val="E279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nvSpPr>
        <p:spPr>
          <a:xfrm>
            <a:off x="3755951" y="4795884"/>
            <a:ext cx="5038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800">
                <a:latin typeface="Roboto"/>
                <a:ea typeface="Roboto"/>
                <a:cs typeface="Roboto"/>
                <a:sym typeface="Roboto"/>
              </a:rPr>
              <a:t>Image Sources: Forbes, Las Cruces Sun-News</a:t>
            </a:r>
            <a:endParaRPr i="1" sz="800">
              <a:latin typeface="Roboto"/>
              <a:ea typeface="Roboto"/>
              <a:cs typeface="Roboto"/>
              <a:sym typeface="Roboto"/>
            </a:endParaRPr>
          </a:p>
        </p:txBody>
      </p:sp>
      <p:grpSp>
        <p:nvGrpSpPr>
          <p:cNvPr id="176" name="Google Shape;176;p25"/>
          <p:cNvGrpSpPr/>
          <p:nvPr/>
        </p:nvGrpSpPr>
        <p:grpSpPr>
          <a:xfrm>
            <a:off x="298325" y="856942"/>
            <a:ext cx="3208602" cy="3781174"/>
            <a:chOff x="386375" y="982375"/>
            <a:chExt cx="3208602" cy="3781174"/>
          </a:xfrm>
        </p:grpSpPr>
        <p:pic>
          <p:nvPicPr>
            <p:cNvPr id="177" name="Google Shape;177;p25"/>
            <p:cNvPicPr preferRelativeResize="0"/>
            <p:nvPr/>
          </p:nvPicPr>
          <p:blipFill rotWithShape="1">
            <a:blip r:embed="rId3">
              <a:alphaModFix/>
            </a:blip>
            <a:srcRect b="0" l="0" r="0" t="12118"/>
            <a:stretch/>
          </p:blipFill>
          <p:spPr>
            <a:xfrm>
              <a:off x="386375" y="982375"/>
              <a:ext cx="3208600" cy="1894450"/>
            </a:xfrm>
            <a:prstGeom prst="rect">
              <a:avLst/>
            </a:prstGeom>
            <a:noFill/>
            <a:ln>
              <a:noFill/>
            </a:ln>
          </p:spPr>
        </p:pic>
        <p:pic>
          <p:nvPicPr>
            <p:cNvPr id="178" name="Google Shape;178;p25"/>
            <p:cNvPicPr preferRelativeResize="0"/>
            <p:nvPr/>
          </p:nvPicPr>
          <p:blipFill>
            <a:blip r:embed="rId4">
              <a:alphaModFix/>
            </a:blip>
            <a:stretch>
              <a:fillRect/>
            </a:stretch>
          </p:blipFill>
          <p:spPr>
            <a:xfrm>
              <a:off x="386375" y="2957150"/>
              <a:ext cx="3208602" cy="1806399"/>
            </a:xfrm>
            <a:prstGeom prst="rect">
              <a:avLst/>
            </a:prstGeom>
            <a:noFill/>
            <a:ln>
              <a:noFill/>
            </a:ln>
          </p:spPr>
        </p:pic>
      </p:grpSp>
      <p:sp>
        <p:nvSpPr>
          <p:cNvPr id="179" name="Google Shape;179;p25"/>
          <p:cNvSpPr txBox="1"/>
          <p:nvPr/>
        </p:nvSpPr>
        <p:spPr>
          <a:xfrm>
            <a:off x="227050" y="129975"/>
            <a:ext cx="7994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5192B0"/>
                </a:solidFill>
                <a:latin typeface="Roboto Black"/>
                <a:ea typeface="Roboto Black"/>
                <a:cs typeface="Roboto Black"/>
                <a:sym typeface="Roboto Black"/>
              </a:rPr>
              <a:t>Road Conditions: Potholes</a:t>
            </a:r>
            <a:endParaRPr sz="2800">
              <a:solidFill>
                <a:srgbClr val="5192B0"/>
              </a:solidFill>
              <a:latin typeface="Roboto Black"/>
              <a:ea typeface="Roboto Black"/>
              <a:cs typeface="Roboto Black"/>
              <a:sym typeface="Roboto Black"/>
            </a:endParaRPr>
          </a:p>
        </p:txBody>
      </p:sp>
      <p:sp>
        <p:nvSpPr>
          <p:cNvPr id="180" name="Google Shape;180;p25"/>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5192B0"/>
                </a:solidFill>
                <a:latin typeface="Avenir"/>
                <a:ea typeface="Avenir"/>
                <a:cs typeface="Avenir"/>
                <a:sym typeface="Avenir"/>
              </a:rPr>
              <a:t>Exploratory Data Analysis</a:t>
            </a:r>
            <a:endParaRPr b="1" i="1" sz="1200">
              <a:solidFill>
                <a:srgbClr val="5192B0"/>
              </a:solidFill>
              <a:latin typeface="Avenir"/>
              <a:ea typeface="Avenir"/>
              <a:cs typeface="Avenir"/>
              <a:sym typeface="Avenir"/>
            </a:endParaRPr>
          </a:p>
        </p:txBody>
      </p:sp>
      <p:pic>
        <p:nvPicPr>
          <p:cNvPr id="181" name="Google Shape;181;p25"/>
          <p:cNvPicPr preferRelativeResize="0"/>
          <p:nvPr/>
        </p:nvPicPr>
        <p:blipFill>
          <a:blip r:embed="rId5">
            <a:alphaModFix/>
          </a:blip>
          <a:stretch>
            <a:fillRect/>
          </a:stretch>
        </p:blipFill>
        <p:spPr>
          <a:xfrm>
            <a:off x="3703213" y="983046"/>
            <a:ext cx="5143976" cy="31774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6"/>
          <p:cNvPicPr preferRelativeResize="0"/>
          <p:nvPr/>
        </p:nvPicPr>
        <p:blipFill rotWithShape="1">
          <a:blip r:embed="rId3">
            <a:alphaModFix/>
          </a:blip>
          <a:srcRect b="0" l="0" r="0" t="13442"/>
          <a:stretch/>
        </p:blipFill>
        <p:spPr>
          <a:xfrm>
            <a:off x="1555883" y="1050167"/>
            <a:ext cx="6680650" cy="3571999"/>
          </a:xfrm>
          <a:prstGeom prst="rect">
            <a:avLst/>
          </a:prstGeom>
          <a:noFill/>
          <a:ln>
            <a:noFill/>
          </a:ln>
        </p:spPr>
      </p:pic>
      <p:sp>
        <p:nvSpPr>
          <p:cNvPr id="187" name="Google Shape;187;p26"/>
          <p:cNvSpPr/>
          <p:nvPr/>
        </p:nvSpPr>
        <p:spPr>
          <a:xfrm>
            <a:off x="5777522" y="1857700"/>
            <a:ext cx="2158500" cy="213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txBox="1"/>
          <p:nvPr/>
        </p:nvSpPr>
        <p:spPr>
          <a:xfrm>
            <a:off x="227050" y="129975"/>
            <a:ext cx="7994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5192B0"/>
                </a:solidFill>
                <a:latin typeface="Roboto Black"/>
                <a:ea typeface="Roboto Black"/>
                <a:cs typeface="Roboto Black"/>
                <a:sym typeface="Roboto Black"/>
              </a:rPr>
              <a:t>Environment: Land Use by Census Tract</a:t>
            </a:r>
            <a:endParaRPr sz="2800">
              <a:solidFill>
                <a:srgbClr val="5192B0"/>
              </a:solidFill>
              <a:latin typeface="Roboto Black"/>
              <a:ea typeface="Roboto Black"/>
              <a:cs typeface="Roboto Black"/>
              <a:sym typeface="Roboto Black"/>
            </a:endParaRPr>
          </a:p>
        </p:txBody>
      </p:sp>
      <p:sp>
        <p:nvSpPr>
          <p:cNvPr id="189" name="Google Shape;189;p26"/>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5192B0"/>
                </a:solidFill>
                <a:latin typeface="Avenir"/>
                <a:ea typeface="Avenir"/>
                <a:cs typeface="Avenir"/>
                <a:sym typeface="Avenir"/>
              </a:rPr>
              <a:t>Exploratory Data Analysis</a:t>
            </a:r>
            <a:endParaRPr b="1" i="1" sz="1200">
              <a:solidFill>
                <a:srgbClr val="5192B0"/>
              </a:solidFill>
              <a:latin typeface="Avenir"/>
              <a:ea typeface="Avenir"/>
              <a:cs typeface="Avenir"/>
              <a:sym typeface="Avenir"/>
            </a:endParaRPr>
          </a:p>
        </p:txBody>
      </p:sp>
      <p:sp>
        <p:nvSpPr>
          <p:cNvPr id="190" name="Google Shape;190;p26"/>
          <p:cNvSpPr txBox="1"/>
          <p:nvPr/>
        </p:nvSpPr>
        <p:spPr>
          <a:xfrm>
            <a:off x="5777525" y="1819675"/>
            <a:ext cx="1513500" cy="218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t>S</a:t>
            </a:r>
            <a:r>
              <a:rPr lang="en" sz="1000"/>
              <a:t>ingle Family</a:t>
            </a:r>
            <a:endParaRPr sz="1000"/>
          </a:p>
          <a:p>
            <a:pPr indent="0" lvl="0" marL="0" rtl="0" algn="l">
              <a:lnSpc>
                <a:spcPct val="150000"/>
              </a:lnSpc>
              <a:spcBef>
                <a:spcPts val="0"/>
              </a:spcBef>
              <a:spcAft>
                <a:spcPts val="0"/>
              </a:spcAft>
              <a:buNone/>
            </a:pPr>
            <a:r>
              <a:rPr lang="en" sz="1000"/>
              <a:t>Multi Family</a:t>
            </a:r>
            <a:endParaRPr sz="1000"/>
          </a:p>
          <a:p>
            <a:pPr indent="0" lvl="0" marL="0" rtl="0" algn="l">
              <a:lnSpc>
                <a:spcPct val="150000"/>
              </a:lnSpc>
              <a:spcBef>
                <a:spcPts val="0"/>
              </a:spcBef>
              <a:spcAft>
                <a:spcPts val="0"/>
              </a:spcAft>
              <a:buNone/>
            </a:pPr>
            <a:r>
              <a:rPr lang="en" sz="1000"/>
              <a:t>Retail</a:t>
            </a:r>
            <a:endParaRPr sz="1000"/>
          </a:p>
          <a:p>
            <a:pPr indent="0" lvl="0" marL="0" rtl="0" algn="l">
              <a:lnSpc>
                <a:spcPct val="150000"/>
              </a:lnSpc>
              <a:spcBef>
                <a:spcPts val="0"/>
              </a:spcBef>
              <a:spcAft>
                <a:spcPts val="0"/>
              </a:spcAft>
              <a:buNone/>
            </a:pPr>
            <a:r>
              <a:rPr lang="en" sz="1000"/>
              <a:t>Non Retail Attraction</a:t>
            </a:r>
            <a:endParaRPr sz="1000"/>
          </a:p>
          <a:p>
            <a:pPr indent="0" lvl="0" marL="0" rtl="0" algn="l">
              <a:lnSpc>
                <a:spcPct val="150000"/>
              </a:lnSpc>
              <a:spcBef>
                <a:spcPts val="0"/>
              </a:spcBef>
              <a:spcAft>
                <a:spcPts val="0"/>
              </a:spcAft>
              <a:buNone/>
            </a:pPr>
            <a:r>
              <a:rPr lang="en" sz="1000"/>
              <a:t>Civic Institutional</a:t>
            </a:r>
            <a:endParaRPr sz="1000"/>
          </a:p>
          <a:p>
            <a:pPr indent="0" lvl="0" marL="0" rtl="0" algn="l">
              <a:lnSpc>
                <a:spcPct val="150000"/>
              </a:lnSpc>
              <a:spcBef>
                <a:spcPts val="0"/>
              </a:spcBef>
              <a:spcAft>
                <a:spcPts val="0"/>
              </a:spcAft>
              <a:buNone/>
            </a:pPr>
            <a:r>
              <a:rPr lang="en" sz="1000"/>
              <a:t>Transportation Utilities</a:t>
            </a:r>
            <a:endParaRPr sz="1000"/>
          </a:p>
          <a:p>
            <a:pPr indent="0" lvl="0" marL="0" rtl="0" algn="l">
              <a:lnSpc>
                <a:spcPct val="150000"/>
              </a:lnSpc>
              <a:spcBef>
                <a:spcPts val="0"/>
              </a:spcBef>
              <a:spcAft>
                <a:spcPts val="0"/>
              </a:spcAft>
              <a:buNone/>
            </a:pPr>
            <a:r>
              <a:rPr lang="en" sz="1000"/>
              <a:t>Open Space</a:t>
            </a:r>
            <a:endParaRPr sz="1000"/>
          </a:p>
          <a:p>
            <a:pPr indent="0" lvl="0" marL="0" rtl="0" algn="l">
              <a:lnSpc>
                <a:spcPct val="150000"/>
              </a:lnSpc>
              <a:spcBef>
                <a:spcPts val="0"/>
              </a:spcBef>
              <a:spcAft>
                <a:spcPts val="0"/>
              </a:spcAft>
              <a:buNone/>
            </a:pPr>
            <a:r>
              <a:rPr lang="en" sz="1000"/>
              <a:t>Agriculture</a:t>
            </a:r>
            <a:endParaRPr sz="1000"/>
          </a:p>
          <a:p>
            <a:pPr indent="0" lvl="0" marL="0" rtl="0" algn="l">
              <a:lnSpc>
                <a:spcPct val="150000"/>
              </a:lnSpc>
              <a:spcBef>
                <a:spcPts val="0"/>
              </a:spcBef>
              <a:spcAft>
                <a:spcPts val="0"/>
              </a:spcAft>
              <a:buNone/>
            </a:pPr>
            <a:r>
              <a:rPr lang="en" sz="1000"/>
              <a:t>Other</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7"/>
          <p:cNvPicPr preferRelativeResize="0"/>
          <p:nvPr/>
        </p:nvPicPr>
        <p:blipFill rotWithShape="1">
          <a:blip r:embed="rId3">
            <a:alphaModFix/>
          </a:blip>
          <a:srcRect b="0" l="23711" r="24175" t="7918"/>
          <a:stretch/>
        </p:blipFill>
        <p:spPr>
          <a:xfrm>
            <a:off x="2332175" y="883150"/>
            <a:ext cx="4213400" cy="3866525"/>
          </a:xfrm>
          <a:prstGeom prst="rect">
            <a:avLst/>
          </a:prstGeom>
          <a:noFill/>
          <a:ln>
            <a:noFill/>
          </a:ln>
        </p:spPr>
      </p:pic>
      <p:sp>
        <p:nvSpPr>
          <p:cNvPr id="196" name="Google Shape;196;p27"/>
          <p:cNvSpPr txBox="1"/>
          <p:nvPr/>
        </p:nvSpPr>
        <p:spPr>
          <a:xfrm>
            <a:off x="227050" y="129975"/>
            <a:ext cx="7994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5192B0"/>
                </a:solidFill>
                <a:latin typeface="Roboto Black"/>
                <a:ea typeface="Roboto Black"/>
                <a:cs typeface="Roboto Black"/>
                <a:sym typeface="Roboto Black"/>
              </a:rPr>
              <a:t>Road Network: Distance to Major Intersections</a:t>
            </a:r>
            <a:endParaRPr sz="2800">
              <a:solidFill>
                <a:srgbClr val="5192B0"/>
              </a:solidFill>
              <a:latin typeface="Roboto Black"/>
              <a:ea typeface="Roboto Black"/>
              <a:cs typeface="Roboto Black"/>
              <a:sym typeface="Roboto Black"/>
            </a:endParaRPr>
          </a:p>
        </p:txBody>
      </p:sp>
      <p:sp>
        <p:nvSpPr>
          <p:cNvPr id="197" name="Google Shape;197;p27"/>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5192B0"/>
                </a:solidFill>
                <a:latin typeface="Avenir"/>
                <a:ea typeface="Avenir"/>
                <a:cs typeface="Avenir"/>
                <a:sym typeface="Avenir"/>
              </a:rPr>
              <a:t>Exploratory Data Analysis</a:t>
            </a:r>
            <a:endParaRPr b="1" i="1" sz="1200">
              <a:solidFill>
                <a:srgbClr val="5192B0"/>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8"/>
          <p:cNvPicPr preferRelativeResize="0"/>
          <p:nvPr/>
        </p:nvPicPr>
        <p:blipFill rotWithShape="1">
          <a:blip r:embed="rId3">
            <a:alphaModFix/>
          </a:blip>
          <a:srcRect b="7037" l="0" r="7825" t="0"/>
          <a:stretch/>
        </p:blipFill>
        <p:spPr>
          <a:xfrm>
            <a:off x="0" y="0"/>
            <a:ext cx="9144003"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E4B124"/>
                </a:solidFill>
                <a:latin typeface="Avenir"/>
                <a:ea typeface="Avenir"/>
                <a:cs typeface="Avenir"/>
                <a:sym typeface="Avenir"/>
              </a:rPr>
              <a:t>Modeling</a:t>
            </a:r>
            <a:endParaRPr b="1" i="1" sz="1200">
              <a:solidFill>
                <a:srgbClr val="E4B124"/>
              </a:solidFill>
              <a:latin typeface="Avenir"/>
              <a:ea typeface="Avenir"/>
              <a:cs typeface="Avenir"/>
              <a:sym typeface="Avenir"/>
            </a:endParaRPr>
          </a:p>
        </p:txBody>
      </p:sp>
      <p:grpSp>
        <p:nvGrpSpPr>
          <p:cNvPr id="208" name="Google Shape;208;p29"/>
          <p:cNvGrpSpPr/>
          <p:nvPr/>
        </p:nvGrpSpPr>
        <p:grpSpPr>
          <a:xfrm>
            <a:off x="180676" y="370199"/>
            <a:ext cx="1123272" cy="1167561"/>
            <a:chOff x="7337725" y="2096225"/>
            <a:chExt cx="1658700" cy="1724100"/>
          </a:xfrm>
        </p:grpSpPr>
        <p:sp>
          <p:nvSpPr>
            <p:cNvPr id="209" name="Google Shape;209;p29"/>
            <p:cNvSpPr/>
            <p:nvPr/>
          </p:nvSpPr>
          <p:spPr>
            <a:xfrm>
              <a:off x="7337725" y="2096225"/>
              <a:ext cx="1658700" cy="1724100"/>
            </a:xfrm>
            <a:prstGeom prst="ellipse">
              <a:avLst/>
            </a:prstGeom>
            <a:solidFill>
              <a:srgbClr val="C9DCE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10" name="Google Shape;210;p29"/>
            <p:cNvSpPr txBox="1"/>
            <p:nvPr/>
          </p:nvSpPr>
          <p:spPr>
            <a:xfrm>
              <a:off x="7546523" y="2580564"/>
              <a:ext cx="1241100" cy="755400"/>
            </a:xfrm>
            <a:prstGeom prst="rect">
              <a:avLst/>
            </a:prstGeom>
            <a:solidFill>
              <a:srgbClr val="C9DC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5192B0"/>
                  </a:solidFill>
                  <a:latin typeface="Roboto"/>
                  <a:ea typeface="Roboto"/>
                  <a:cs typeface="Roboto"/>
                  <a:sym typeface="Roboto"/>
                </a:rPr>
                <a:t>Data Cleaning &amp; Processing</a:t>
              </a:r>
              <a:endParaRPr b="1" sz="1000">
                <a:solidFill>
                  <a:srgbClr val="5192B0"/>
                </a:solidFill>
                <a:latin typeface="Roboto"/>
                <a:ea typeface="Roboto"/>
                <a:cs typeface="Roboto"/>
                <a:sym typeface="Roboto"/>
              </a:endParaRPr>
            </a:p>
          </p:txBody>
        </p:sp>
      </p:grpSp>
      <p:grpSp>
        <p:nvGrpSpPr>
          <p:cNvPr id="211" name="Google Shape;211;p29"/>
          <p:cNvGrpSpPr/>
          <p:nvPr/>
        </p:nvGrpSpPr>
        <p:grpSpPr>
          <a:xfrm>
            <a:off x="2085046" y="370199"/>
            <a:ext cx="1123272" cy="1167561"/>
            <a:chOff x="7337725" y="2096225"/>
            <a:chExt cx="1658700" cy="1724100"/>
          </a:xfrm>
        </p:grpSpPr>
        <p:sp>
          <p:nvSpPr>
            <p:cNvPr id="212" name="Google Shape;212;p29"/>
            <p:cNvSpPr/>
            <p:nvPr/>
          </p:nvSpPr>
          <p:spPr>
            <a:xfrm>
              <a:off x="7337725" y="2096225"/>
              <a:ext cx="1658700" cy="1724100"/>
            </a:xfrm>
            <a:prstGeom prst="ellipse">
              <a:avLst/>
            </a:prstGeom>
            <a:solidFill>
              <a:srgbClr val="C9DCE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13" name="Google Shape;213;p29"/>
            <p:cNvSpPr txBox="1"/>
            <p:nvPr/>
          </p:nvSpPr>
          <p:spPr>
            <a:xfrm>
              <a:off x="7518660" y="2686148"/>
              <a:ext cx="1313400" cy="5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5192B0"/>
                  </a:solidFill>
                  <a:latin typeface="Roboto"/>
                  <a:ea typeface="Roboto"/>
                  <a:cs typeface="Roboto"/>
                  <a:sym typeface="Roboto"/>
                </a:rPr>
                <a:t>Feature Engineering</a:t>
              </a:r>
              <a:endParaRPr b="1" sz="1000">
                <a:solidFill>
                  <a:srgbClr val="5192B0"/>
                </a:solidFill>
                <a:latin typeface="Roboto"/>
                <a:ea typeface="Roboto"/>
                <a:cs typeface="Roboto"/>
                <a:sym typeface="Roboto"/>
              </a:endParaRPr>
            </a:p>
          </p:txBody>
        </p:sp>
      </p:grpSp>
      <p:cxnSp>
        <p:nvCxnSpPr>
          <p:cNvPr id="214" name="Google Shape;214;p29"/>
          <p:cNvCxnSpPr>
            <a:stCxn id="209" idx="6"/>
            <a:endCxn id="212" idx="2"/>
          </p:cNvCxnSpPr>
          <p:nvPr/>
        </p:nvCxnSpPr>
        <p:spPr>
          <a:xfrm>
            <a:off x="1303948" y="953979"/>
            <a:ext cx="781200" cy="0"/>
          </a:xfrm>
          <a:prstGeom prst="straightConnector1">
            <a:avLst/>
          </a:prstGeom>
          <a:noFill/>
          <a:ln cap="flat" cmpd="sng" w="19050">
            <a:solidFill>
              <a:srgbClr val="5192B0"/>
            </a:solidFill>
            <a:prstDash val="solid"/>
            <a:round/>
            <a:headEnd len="med" w="med" type="none"/>
            <a:tailEnd len="med" w="med" type="triangle"/>
          </a:ln>
        </p:spPr>
      </p:cxnSp>
      <p:graphicFrame>
        <p:nvGraphicFramePr>
          <p:cNvPr id="215" name="Google Shape;215;p29"/>
          <p:cNvGraphicFramePr/>
          <p:nvPr/>
        </p:nvGraphicFramePr>
        <p:xfrm>
          <a:off x="4511163" y="1844950"/>
          <a:ext cx="3000000" cy="3000000"/>
        </p:xfrm>
        <a:graphic>
          <a:graphicData uri="http://schemas.openxmlformats.org/drawingml/2006/table">
            <a:tbl>
              <a:tblPr>
                <a:noFill/>
                <a:tableStyleId>{708C1EEC-B523-41CC-BE2D-77172E6DCC0D}</a:tableStyleId>
              </a:tblPr>
              <a:tblGrid>
                <a:gridCol w="2077950"/>
                <a:gridCol w="2077950"/>
              </a:tblGrid>
              <a:tr h="822925">
                <a:tc>
                  <a:txBody>
                    <a:bodyPr/>
                    <a:lstStyle/>
                    <a:p>
                      <a:pPr indent="0" lvl="0" marL="0" rtl="0" algn="ctr">
                        <a:spcBef>
                          <a:spcPts val="0"/>
                        </a:spcBef>
                        <a:spcAft>
                          <a:spcPts val="0"/>
                        </a:spcAft>
                        <a:buNone/>
                      </a:pPr>
                      <a:r>
                        <a:rPr b="1" lang="en">
                          <a:solidFill>
                            <a:srgbClr val="2E2D77"/>
                          </a:solidFill>
                        </a:rPr>
                        <a:t>Model</a:t>
                      </a:r>
                      <a:endParaRPr b="1">
                        <a:solidFill>
                          <a:srgbClr val="2E2D77"/>
                        </a:solidFill>
                      </a:endParaRPr>
                    </a:p>
                  </a:txBody>
                  <a:tcPr marT="91425" marB="91425" marR="91425" marL="91425" anchor="ctr">
                    <a:lnL cap="flat" cmpd="sng" w="9525">
                      <a:solidFill>
                        <a:srgbClr val="E4B124"/>
                      </a:solidFill>
                      <a:prstDash val="solid"/>
                      <a:round/>
                      <a:headEnd len="sm" w="sm" type="none"/>
                      <a:tailEnd len="sm" w="sm" type="none"/>
                    </a:lnL>
                    <a:lnR cap="flat" cmpd="sng" w="9525">
                      <a:solidFill>
                        <a:srgbClr val="E4B124"/>
                      </a:solidFill>
                      <a:prstDash val="solid"/>
                      <a:round/>
                      <a:headEnd len="sm" w="sm" type="none"/>
                      <a:tailEnd len="sm" w="sm" type="none"/>
                    </a:lnR>
                    <a:lnT cap="flat" cmpd="sng" w="9525">
                      <a:solidFill>
                        <a:srgbClr val="E4B124"/>
                      </a:solidFill>
                      <a:prstDash val="solid"/>
                      <a:round/>
                      <a:headEnd len="sm" w="sm" type="none"/>
                      <a:tailEnd len="sm" w="sm" type="none"/>
                    </a:lnT>
                    <a:lnB cap="flat" cmpd="sng" w="9525">
                      <a:solidFill>
                        <a:srgbClr val="E4B124"/>
                      </a:solidFill>
                      <a:prstDash val="solid"/>
                      <a:round/>
                      <a:headEnd len="sm" w="sm" type="none"/>
                      <a:tailEnd len="sm" w="sm" type="none"/>
                    </a:lnB>
                    <a:solidFill>
                      <a:srgbClr val="F4DFAB">
                        <a:alpha val="58040"/>
                      </a:srgbClr>
                    </a:solidFill>
                  </a:tcPr>
                </a:tc>
                <a:tc>
                  <a:txBody>
                    <a:bodyPr/>
                    <a:lstStyle/>
                    <a:p>
                      <a:pPr indent="0" lvl="0" marL="0" rtl="0" algn="ctr">
                        <a:spcBef>
                          <a:spcPts val="0"/>
                        </a:spcBef>
                        <a:spcAft>
                          <a:spcPts val="0"/>
                        </a:spcAft>
                        <a:buNone/>
                      </a:pPr>
                      <a:r>
                        <a:rPr b="1" lang="en">
                          <a:solidFill>
                            <a:srgbClr val="2E2D77"/>
                          </a:solidFill>
                        </a:rPr>
                        <a:t>Mean Absolute Percent Error (MAPE)</a:t>
                      </a:r>
                      <a:endParaRPr b="1">
                        <a:solidFill>
                          <a:srgbClr val="2E2D77"/>
                        </a:solidFill>
                      </a:endParaRPr>
                    </a:p>
                  </a:txBody>
                  <a:tcPr marT="91425" marB="91425" marR="91425" marL="91425" anchor="ctr">
                    <a:lnL cap="flat" cmpd="sng" w="9525">
                      <a:solidFill>
                        <a:srgbClr val="E4B124"/>
                      </a:solidFill>
                      <a:prstDash val="solid"/>
                      <a:round/>
                      <a:headEnd len="sm" w="sm" type="none"/>
                      <a:tailEnd len="sm" w="sm" type="none"/>
                    </a:lnL>
                    <a:lnR cap="flat" cmpd="sng" w="9525">
                      <a:solidFill>
                        <a:srgbClr val="E4B124"/>
                      </a:solidFill>
                      <a:prstDash val="solid"/>
                      <a:round/>
                      <a:headEnd len="sm" w="sm" type="none"/>
                      <a:tailEnd len="sm" w="sm" type="none"/>
                    </a:lnR>
                    <a:lnT cap="flat" cmpd="sng" w="9525">
                      <a:solidFill>
                        <a:srgbClr val="E4B124"/>
                      </a:solidFill>
                      <a:prstDash val="solid"/>
                      <a:round/>
                      <a:headEnd len="sm" w="sm" type="none"/>
                      <a:tailEnd len="sm" w="sm" type="none"/>
                    </a:lnT>
                    <a:lnB cap="flat" cmpd="sng" w="9525">
                      <a:solidFill>
                        <a:srgbClr val="E4B124"/>
                      </a:solidFill>
                      <a:prstDash val="solid"/>
                      <a:round/>
                      <a:headEnd len="sm" w="sm" type="none"/>
                      <a:tailEnd len="sm" w="sm" type="none"/>
                    </a:lnB>
                    <a:solidFill>
                      <a:srgbClr val="F4DFAB">
                        <a:alpha val="58040"/>
                      </a:srgbClr>
                    </a:solidFill>
                  </a:tcPr>
                </a:tc>
              </a:tr>
              <a:tr h="445750">
                <a:tc>
                  <a:txBody>
                    <a:bodyPr/>
                    <a:lstStyle/>
                    <a:p>
                      <a:pPr indent="0" lvl="0" marL="0" rtl="0" algn="ctr">
                        <a:spcBef>
                          <a:spcPts val="0"/>
                        </a:spcBef>
                        <a:spcAft>
                          <a:spcPts val="0"/>
                        </a:spcAft>
                        <a:buNone/>
                      </a:pPr>
                      <a:r>
                        <a:rPr lang="en">
                          <a:solidFill>
                            <a:srgbClr val="2E2D77"/>
                          </a:solidFill>
                        </a:rPr>
                        <a:t>OLS</a:t>
                      </a:r>
                      <a:endParaRPr>
                        <a:solidFill>
                          <a:srgbClr val="2E2D77"/>
                        </a:solidFill>
                      </a:endParaRPr>
                    </a:p>
                  </a:txBody>
                  <a:tcPr marT="91425" marB="91425" marR="91425" marL="91425" anchor="ctr">
                    <a:lnL cap="flat" cmpd="sng" w="9525">
                      <a:solidFill>
                        <a:srgbClr val="E4B124"/>
                      </a:solidFill>
                      <a:prstDash val="solid"/>
                      <a:round/>
                      <a:headEnd len="sm" w="sm" type="none"/>
                      <a:tailEnd len="sm" w="sm" type="none"/>
                    </a:lnL>
                    <a:lnR cap="flat" cmpd="sng" w="9525">
                      <a:solidFill>
                        <a:srgbClr val="E4B124"/>
                      </a:solidFill>
                      <a:prstDash val="solid"/>
                      <a:round/>
                      <a:headEnd len="sm" w="sm" type="none"/>
                      <a:tailEnd len="sm" w="sm" type="none"/>
                    </a:lnR>
                    <a:lnT cap="flat" cmpd="sng" w="9525">
                      <a:solidFill>
                        <a:srgbClr val="E4B124"/>
                      </a:solidFill>
                      <a:prstDash val="solid"/>
                      <a:round/>
                      <a:headEnd len="sm" w="sm" type="none"/>
                      <a:tailEnd len="sm" w="sm" type="none"/>
                    </a:lnT>
                    <a:lnB cap="flat" cmpd="sng" w="9525">
                      <a:solidFill>
                        <a:srgbClr val="E4B124"/>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2E2D77"/>
                          </a:solidFill>
                        </a:rPr>
                        <a:t>39.04%</a:t>
                      </a:r>
                      <a:endParaRPr>
                        <a:solidFill>
                          <a:srgbClr val="2E2D77"/>
                        </a:solidFill>
                      </a:endParaRPr>
                    </a:p>
                  </a:txBody>
                  <a:tcPr marT="91425" marB="91425" marR="91425" marL="91425" anchor="ctr">
                    <a:lnL cap="flat" cmpd="sng" w="9525">
                      <a:solidFill>
                        <a:srgbClr val="E4B124"/>
                      </a:solidFill>
                      <a:prstDash val="solid"/>
                      <a:round/>
                      <a:headEnd len="sm" w="sm" type="none"/>
                      <a:tailEnd len="sm" w="sm" type="none"/>
                    </a:lnL>
                    <a:lnR cap="flat" cmpd="sng" w="9525">
                      <a:solidFill>
                        <a:srgbClr val="E4B124"/>
                      </a:solidFill>
                      <a:prstDash val="solid"/>
                      <a:round/>
                      <a:headEnd len="sm" w="sm" type="none"/>
                      <a:tailEnd len="sm" w="sm" type="none"/>
                    </a:lnR>
                    <a:lnT cap="flat" cmpd="sng" w="9525">
                      <a:solidFill>
                        <a:srgbClr val="E4B124"/>
                      </a:solidFill>
                      <a:prstDash val="solid"/>
                      <a:round/>
                      <a:headEnd len="sm" w="sm" type="none"/>
                      <a:tailEnd len="sm" w="sm" type="none"/>
                    </a:lnT>
                    <a:lnB cap="flat" cmpd="sng" w="9525">
                      <a:solidFill>
                        <a:srgbClr val="E4B124"/>
                      </a:solidFill>
                      <a:prstDash val="solid"/>
                      <a:round/>
                      <a:headEnd len="sm" w="sm" type="none"/>
                      <a:tailEnd len="sm" w="sm" type="none"/>
                    </a:lnB>
                  </a:tcPr>
                </a:tc>
              </a:tr>
              <a:tr h="445750">
                <a:tc>
                  <a:txBody>
                    <a:bodyPr/>
                    <a:lstStyle/>
                    <a:p>
                      <a:pPr indent="0" lvl="0" marL="0" rtl="0" algn="ctr">
                        <a:spcBef>
                          <a:spcPts val="0"/>
                        </a:spcBef>
                        <a:spcAft>
                          <a:spcPts val="0"/>
                        </a:spcAft>
                        <a:buNone/>
                      </a:pPr>
                      <a:r>
                        <a:rPr lang="en">
                          <a:solidFill>
                            <a:srgbClr val="2E2D77"/>
                          </a:solidFill>
                        </a:rPr>
                        <a:t>SVM</a:t>
                      </a:r>
                      <a:endParaRPr>
                        <a:solidFill>
                          <a:srgbClr val="2E2D77"/>
                        </a:solidFill>
                      </a:endParaRPr>
                    </a:p>
                  </a:txBody>
                  <a:tcPr marT="91425" marB="91425" marR="91425" marL="91425" anchor="ctr">
                    <a:lnL cap="flat" cmpd="sng" w="9525">
                      <a:solidFill>
                        <a:srgbClr val="E4B124"/>
                      </a:solidFill>
                      <a:prstDash val="solid"/>
                      <a:round/>
                      <a:headEnd len="sm" w="sm" type="none"/>
                      <a:tailEnd len="sm" w="sm" type="none"/>
                    </a:lnL>
                    <a:lnR cap="flat" cmpd="sng" w="9525">
                      <a:solidFill>
                        <a:srgbClr val="E4B124"/>
                      </a:solidFill>
                      <a:prstDash val="solid"/>
                      <a:round/>
                      <a:headEnd len="sm" w="sm" type="none"/>
                      <a:tailEnd len="sm" w="sm" type="none"/>
                    </a:lnR>
                    <a:lnT cap="flat" cmpd="sng" w="9525">
                      <a:solidFill>
                        <a:srgbClr val="E4B124"/>
                      </a:solidFill>
                      <a:prstDash val="solid"/>
                      <a:round/>
                      <a:headEnd len="sm" w="sm" type="none"/>
                      <a:tailEnd len="sm" w="sm" type="none"/>
                    </a:lnT>
                    <a:lnB cap="flat" cmpd="sng" w="9525">
                      <a:solidFill>
                        <a:srgbClr val="E4B124"/>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2E2D77"/>
                          </a:solidFill>
                        </a:rPr>
                        <a:t>47.11%</a:t>
                      </a:r>
                      <a:endParaRPr>
                        <a:solidFill>
                          <a:srgbClr val="2E2D77"/>
                        </a:solidFill>
                      </a:endParaRPr>
                    </a:p>
                  </a:txBody>
                  <a:tcPr marT="91425" marB="91425" marR="91425" marL="91425" anchor="ctr">
                    <a:lnL cap="flat" cmpd="sng" w="9525">
                      <a:solidFill>
                        <a:srgbClr val="E4B124"/>
                      </a:solidFill>
                      <a:prstDash val="solid"/>
                      <a:round/>
                      <a:headEnd len="sm" w="sm" type="none"/>
                      <a:tailEnd len="sm" w="sm" type="none"/>
                    </a:lnL>
                    <a:lnR cap="flat" cmpd="sng" w="9525">
                      <a:solidFill>
                        <a:srgbClr val="E4B124"/>
                      </a:solidFill>
                      <a:prstDash val="solid"/>
                      <a:round/>
                      <a:headEnd len="sm" w="sm" type="none"/>
                      <a:tailEnd len="sm" w="sm" type="none"/>
                    </a:lnR>
                    <a:lnT cap="flat" cmpd="sng" w="9525">
                      <a:solidFill>
                        <a:srgbClr val="E4B124"/>
                      </a:solidFill>
                      <a:prstDash val="solid"/>
                      <a:round/>
                      <a:headEnd len="sm" w="sm" type="none"/>
                      <a:tailEnd len="sm" w="sm" type="none"/>
                    </a:lnT>
                    <a:lnB cap="flat" cmpd="sng" w="9525">
                      <a:solidFill>
                        <a:srgbClr val="E4B124"/>
                      </a:solidFill>
                      <a:prstDash val="solid"/>
                      <a:round/>
                      <a:headEnd len="sm" w="sm" type="none"/>
                      <a:tailEnd len="sm" w="sm" type="none"/>
                    </a:lnB>
                  </a:tcPr>
                </a:tc>
              </a:tr>
              <a:tr h="445750">
                <a:tc>
                  <a:txBody>
                    <a:bodyPr/>
                    <a:lstStyle/>
                    <a:p>
                      <a:pPr indent="0" lvl="0" marL="0" rtl="0" algn="ctr">
                        <a:spcBef>
                          <a:spcPts val="0"/>
                        </a:spcBef>
                        <a:spcAft>
                          <a:spcPts val="0"/>
                        </a:spcAft>
                        <a:buNone/>
                      </a:pPr>
                      <a:r>
                        <a:rPr lang="en">
                          <a:solidFill>
                            <a:srgbClr val="2E2D77"/>
                          </a:solidFill>
                        </a:rPr>
                        <a:t>XGBoost</a:t>
                      </a:r>
                      <a:endParaRPr>
                        <a:solidFill>
                          <a:srgbClr val="2E2D77"/>
                        </a:solidFill>
                      </a:endParaRPr>
                    </a:p>
                  </a:txBody>
                  <a:tcPr marT="91425" marB="91425" marR="91425" marL="91425" anchor="ctr">
                    <a:lnL cap="flat" cmpd="sng" w="9525">
                      <a:solidFill>
                        <a:srgbClr val="E4B124"/>
                      </a:solidFill>
                      <a:prstDash val="solid"/>
                      <a:round/>
                      <a:headEnd len="sm" w="sm" type="none"/>
                      <a:tailEnd len="sm" w="sm" type="none"/>
                    </a:lnL>
                    <a:lnR cap="flat" cmpd="sng" w="9525">
                      <a:solidFill>
                        <a:srgbClr val="E4B124"/>
                      </a:solidFill>
                      <a:prstDash val="solid"/>
                      <a:round/>
                      <a:headEnd len="sm" w="sm" type="none"/>
                      <a:tailEnd len="sm" w="sm" type="none"/>
                    </a:lnR>
                    <a:lnT cap="flat" cmpd="sng" w="9525">
                      <a:solidFill>
                        <a:srgbClr val="E4B124"/>
                      </a:solidFill>
                      <a:prstDash val="solid"/>
                      <a:round/>
                      <a:headEnd len="sm" w="sm" type="none"/>
                      <a:tailEnd len="sm" w="sm" type="none"/>
                    </a:lnT>
                    <a:lnB cap="flat" cmpd="sng" w="9525">
                      <a:solidFill>
                        <a:srgbClr val="E4B124"/>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2E2D77"/>
                          </a:solidFill>
                        </a:rPr>
                        <a:t>27.18%</a:t>
                      </a:r>
                      <a:endParaRPr>
                        <a:solidFill>
                          <a:srgbClr val="2E2D77"/>
                        </a:solidFill>
                      </a:endParaRPr>
                    </a:p>
                  </a:txBody>
                  <a:tcPr marT="91425" marB="91425" marR="91425" marL="91425" anchor="ctr">
                    <a:lnL cap="flat" cmpd="sng" w="9525">
                      <a:solidFill>
                        <a:srgbClr val="E4B124"/>
                      </a:solidFill>
                      <a:prstDash val="solid"/>
                      <a:round/>
                      <a:headEnd len="sm" w="sm" type="none"/>
                      <a:tailEnd len="sm" w="sm" type="none"/>
                    </a:lnL>
                    <a:lnR cap="flat" cmpd="sng" w="9525">
                      <a:solidFill>
                        <a:srgbClr val="E4B124"/>
                      </a:solidFill>
                      <a:prstDash val="solid"/>
                      <a:round/>
                      <a:headEnd len="sm" w="sm" type="none"/>
                      <a:tailEnd len="sm" w="sm" type="none"/>
                    </a:lnR>
                    <a:lnT cap="flat" cmpd="sng" w="9525">
                      <a:solidFill>
                        <a:srgbClr val="E4B124"/>
                      </a:solidFill>
                      <a:prstDash val="solid"/>
                      <a:round/>
                      <a:headEnd len="sm" w="sm" type="none"/>
                      <a:tailEnd len="sm" w="sm" type="none"/>
                    </a:lnT>
                    <a:lnB cap="flat" cmpd="sng" w="9525">
                      <a:solidFill>
                        <a:srgbClr val="E4B124"/>
                      </a:solidFill>
                      <a:prstDash val="solid"/>
                      <a:round/>
                      <a:headEnd len="sm" w="sm" type="none"/>
                      <a:tailEnd len="sm" w="sm" type="none"/>
                    </a:lnB>
                  </a:tcPr>
                </a:tc>
              </a:tr>
              <a:tr h="445750">
                <a:tc>
                  <a:txBody>
                    <a:bodyPr/>
                    <a:lstStyle/>
                    <a:p>
                      <a:pPr indent="0" lvl="0" marL="0" rtl="0" algn="ctr">
                        <a:spcBef>
                          <a:spcPts val="0"/>
                        </a:spcBef>
                        <a:spcAft>
                          <a:spcPts val="0"/>
                        </a:spcAft>
                        <a:buNone/>
                      </a:pPr>
                      <a:r>
                        <a:rPr b="1" lang="en" sz="1600">
                          <a:solidFill>
                            <a:srgbClr val="2E2D77"/>
                          </a:solidFill>
                        </a:rPr>
                        <a:t>Random Forest</a:t>
                      </a:r>
                      <a:endParaRPr b="1" sz="1600">
                        <a:solidFill>
                          <a:srgbClr val="2E2D77"/>
                        </a:solidFill>
                      </a:endParaRPr>
                    </a:p>
                  </a:txBody>
                  <a:tcPr marT="91425" marB="91425" marR="91425" marL="91425" anchor="ctr">
                    <a:lnL cap="flat" cmpd="sng" w="9525">
                      <a:solidFill>
                        <a:srgbClr val="E4B124"/>
                      </a:solidFill>
                      <a:prstDash val="solid"/>
                      <a:round/>
                      <a:headEnd len="sm" w="sm" type="none"/>
                      <a:tailEnd len="sm" w="sm" type="none"/>
                    </a:lnL>
                    <a:lnR cap="flat" cmpd="sng" w="9525">
                      <a:solidFill>
                        <a:srgbClr val="E4B124"/>
                      </a:solidFill>
                      <a:prstDash val="solid"/>
                      <a:round/>
                      <a:headEnd len="sm" w="sm" type="none"/>
                      <a:tailEnd len="sm" w="sm" type="none"/>
                    </a:lnR>
                    <a:lnT cap="flat" cmpd="sng" w="9525">
                      <a:solidFill>
                        <a:srgbClr val="E4B124"/>
                      </a:solidFill>
                      <a:prstDash val="solid"/>
                      <a:round/>
                      <a:headEnd len="sm" w="sm" type="none"/>
                      <a:tailEnd len="sm" w="sm" type="none"/>
                    </a:lnT>
                    <a:lnB cap="flat" cmpd="sng" w="9525">
                      <a:solidFill>
                        <a:srgbClr val="E4B124"/>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2E2D77"/>
                          </a:solidFill>
                        </a:rPr>
                        <a:t>25.31%</a:t>
                      </a:r>
                      <a:endParaRPr b="1" sz="1600">
                        <a:solidFill>
                          <a:srgbClr val="2E2D77"/>
                        </a:solidFill>
                      </a:endParaRPr>
                    </a:p>
                  </a:txBody>
                  <a:tcPr marT="91425" marB="91425" marR="91425" marL="91425" anchor="ctr">
                    <a:lnL cap="flat" cmpd="sng" w="9525">
                      <a:solidFill>
                        <a:srgbClr val="E4B124"/>
                      </a:solidFill>
                      <a:prstDash val="solid"/>
                      <a:round/>
                      <a:headEnd len="sm" w="sm" type="none"/>
                      <a:tailEnd len="sm" w="sm" type="none"/>
                    </a:lnL>
                    <a:lnR cap="flat" cmpd="sng" w="9525">
                      <a:solidFill>
                        <a:srgbClr val="E4B124"/>
                      </a:solidFill>
                      <a:prstDash val="solid"/>
                      <a:round/>
                      <a:headEnd len="sm" w="sm" type="none"/>
                      <a:tailEnd len="sm" w="sm" type="none"/>
                    </a:lnR>
                    <a:lnT cap="flat" cmpd="sng" w="9525">
                      <a:solidFill>
                        <a:srgbClr val="E4B124"/>
                      </a:solidFill>
                      <a:prstDash val="solid"/>
                      <a:round/>
                      <a:headEnd len="sm" w="sm" type="none"/>
                      <a:tailEnd len="sm" w="sm" type="none"/>
                    </a:lnT>
                    <a:lnB cap="flat" cmpd="sng" w="9525">
                      <a:solidFill>
                        <a:srgbClr val="E4B124"/>
                      </a:solidFill>
                      <a:prstDash val="solid"/>
                      <a:round/>
                      <a:headEnd len="sm" w="sm" type="none"/>
                      <a:tailEnd len="sm" w="sm" type="none"/>
                    </a:lnB>
                  </a:tcPr>
                </a:tc>
              </a:tr>
            </a:tbl>
          </a:graphicData>
        </a:graphic>
      </p:graphicFrame>
      <p:pic>
        <p:nvPicPr>
          <p:cNvPr id="216" name="Google Shape;216;p29"/>
          <p:cNvPicPr preferRelativeResize="0"/>
          <p:nvPr/>
        </p:nvPicPr>
        <p:blipFill rotWithShape="1">
          <a:blip r:embed="rId3">
            <a:alphaModFix/>
          </a:blip>
          <a:srcRect b="8842" l="1407" r="2815" t="0"/>
          <a:stretch/>
        </p:blipFill>
        <p:spPr>
          <a:xfrm>
            <a:off x="180663" y="2130525"/>
            <a:ext cx="3972775" cy="2034775"/>
          </a:xfrm>
          <a:prstGeom prst="rect">
            <a:avLst/>
          </a:prstGeom>
          <a:noFill/>
          <a:ln>
            <a:noFill/>
          </a:ln>
        </p:spPr>
      </p:pic>
      <p:sp>
        <p:nvSpPr>
          <p:cNvPr id="217" name="Google Shape;217;p29"/>
          <p:cNvSpPr txBox="1"/>
          <p:nvPr/>
        </p:nvSpPr>
        <p:spPr>
          <a:xfrm>
            <a:off x="4825575" y="4795875"/>
            <a:ext cx="4229400" cy="27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800">
                <a:solidFill>
                  <a:schemeClr val="dk1"/>
                </a:solidFill>
              </a:rPr>
              <a:t>Image Source: </a:t>
            </a:r>
            <a:r>
              <a:rPr i="1" lang="en" sz="800">
                <a:solidFill>
                  <a:schemeClr val="dk1"/>
                </a:solidFill>
              </a:rPr>
              <a:t>https://www.claoudml.com/blog/machine-learning-made-easy</a:t>
            </a:r>
            <a:endParaRPr i="1" sz="800"/>
          </a:p>
        </p:txBody>
      </p:sp>
      <p:sp>
        <p:nvSpPr>
          <p:cNvPr id="218" name="Google Shape;218;p29"/>
          <p:cNvSpPr/>
          <p:nvPr/>
        </p:nvSpPr>
        <p:spPr>
          <a:xfrm>
            <a:off x="4288349" y="149299"/>
            <a:ext cx="1167600" cy="1167600"/>
          </a:xfrm>
          <a:prstGeom prst="ellipse">
            <a:avLst/>
          </a:prstGeom>
          <a:solidFill>
            <a:srgbClr val="F4DFAB">
              <a:alpha val="58040"/>
            </a:srgbClr>
          </a:solidFill>
          <a:ln cap="flat" cmpd="sng" w="114300">
            <a:solidFill>
              <a:srgbClr val="E4B12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600">
                <a:solidFill>
                  <a:srgbClr val="2E2D77"/>
                </a:solidFill>
              </a:rPr>
              <a:t>Model</a:t>
            </a:r>
            <a:endParaRPr b="1" sz="1600">
              <a:solidFill>
                <a:srgbClr val="2E2D77"/>
              </a:solidFill>
            </a:endParaRPr>
          </a:p>
        </p:txBody>
      </p:sp>
      <p:cxnSp>
        <p:nvCxnSpPr>
          <p:cNvPr id="219" name="Google Shape;219;p29"/>
          <p:cNvCxnSpPr>
            <a:stCxn id="212" idx="6"/>
            <a:endCxn id="218" idx="2"/>
          </p:cNvCxnSpPr>
          <p:nvPr/>
        </p:nvCxnSpPr>
        <p:spPr>
          <a:xfrm flipH="1" rot="10800000">
            <a:off x="3208317" y="733179"/>
            <a:ext cx="1080000" cy="220800"/>
          </a:xfrm>
          <a:prstGeom prst="straightConnector1">
            <a:avLst/>
          </a:prstGeom>
          <a:noFill/>
          <a:ln cap="flat" cmpd="sng" w="19050">
            <a:solidFill>
              <a:srgbClr val="5192B0"/>
            </a:solidFill>
            <a:prstDash val="solid"/>
            <a:round/>
            <a:headEnd len="med" w="med" type="none"/>
            <a:tailEnd len="med" w="med" type="triangle"/>
          </a:ln>
        </p:spPr>
      </p:cxnSp>
      <p:sp>
        <p:nvSpPr>
          <p:cNvPr id="220" name="Google Shape;220;p29"/>
          <p:cNvSpPr txBox="1"/>
          <p:nvPr/>
        </p:nvSpPr>
        <p:spPr>
          <a:xfrm>
            <a:off x="3208337" y="439894"/>
            <a:ext cx="889500" cy="3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192B0"/>
                </a:solidFill>
                <a:latin typeface="Roboto"/>
                <a:ea typeface="Roboto"/>
                <a:cs typeface="Roboto"/>
                <a:sym typeface="Roboto"/>
              </a:rPr>
              <a:t>Train Set</a:t>
            </a:r>
            <a:endParaRPr b="1" sz="1200">
              <a:solidFill>
                <a:srgbClr val="5192B0"/>
              </a:solidFill>
              <a:latin typeface="Roboto"/>
              <a:ea typeface="Roboto"/>
              <a:cs typeface="Roboto"/>
              <a:sym typeface="Roboto"/>
            </a:endParaRPr>
          </a:p>
        </p:txBody>
      </p:sp>
      <p:cxnSp>
        <p:nvCxnSpPr>
          <p:cNvPr id="221" name="Google Shape;221;p29"/>
          <p:cNvCxnSpPr/>
          <p:nvPr/>
        </p:nvCxnSpPr>
        <p:spPr>
          <a:xfrm flipH="1" rot="10800000">
            <a:off x="3208323" y="1000354"/>
            <a:ext cx="3663000" cy="35700"/>
          </a:xfrm>
          <a:prstGeom prst="straightConnector1">
            <a:avLst/>
          </a:prstGeom>
          <a:noFill/>
          <a:ln cap="flat" cmpd="sng" w="19050">
            <a:solidFill>
              <a:srgbClr val="5192B0"/>
            </a:solidFill>
            <a:prstDash val="solid"/>
            <a:round/>
            <a:headEnd len="med" w="med" type="none"/>
            <a:tailEnd len="med" w="med" type="triangle"/>
          </a:ln>
        </p:spPr>
      </p:cxnSp>
      <p:cxnSp>
        <p:nvCxnSpPr>
          <p:cNvPr id="222" name="Google Shape;222;p29"/>
          <p:cNvCxnSpPr/>
          <p:nvPr/>
        </p:nvCxnSpPr>
        <p:spPr>
          <a:xfrm>
            <a:off x="5504848" y="617654"/>
            <a:ext cx="1316400" cy="0"/>
          </a:xfrm>
          <a:prstGeom prst="straightConnector1">
            <a:avLst/>
          </a:prstGeom>
          <a:noFill/>
          <a:ln cap="flat" cmpd="sng" w="19050">
            <a:solidFill>
              <a:srgbClr val="5192B0"/>
            </a:solidFill>
            <a:prstDash val="solid"/>
            <a:round/>
            <a:headEnd len="med" w="med" type="none"/>
            <a:tailEnd len="med" w="med" type="triangle"/>
          </a:ln>
        </p:spPr>
      </p:cxnSp>
      <p:sp>
        <p:nvSpPr>
          <p:cNvPr id="223" name="Google Shape;223;p29"/>
          <p:cNvSpPr txBox="1"/>
          <p:nvPr/>
        </p:nvSpPr>
        <p:spPr>
          <a:xfrm>
            <a:off x="3303600" y="1102519"/>
            <a:ext cx="889500" cy="3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192B0"/>
                </a:solidFill>
                <a:latin typeface="Roboto"/>
                <a:ea typeface="Roboto"/>
                <a:cs typeface="Roboto"/>
                <a:sym typeface="Roboto"/>
              </a:rPr>
              <a:t>Test Set</a:t>
            </a:r>
            <a:endParaRPr b="1" sz="1200">
              <a:solidFill>
                <a:srgbClr val="5192B0"/>
              </a:solidFill>
              <a:latin typeface="Roboto"/>
              <a:ea typeface="Roboto"/>
              <a:cs typeface="Roboto"/>
              <a:sym typeface="Roboto"/>
            </a:endParaRPr>
          </a:p>
        </p:txBody>
      </p:sp>
      <p:sp>
        <p:nvSpPr>
          <p:cNvPr id="224" name="Google Shape;224;p29"/>
          <p:cNvSpPr txBox="1"/>
          <p:nvPr/>
        </p:nvSpPr>
        <p:spPr>
          <a:xfrm>
            <a:off x="7032244" y="360025"/>
            <a:ext cx="1333500" cy="35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5192B0"/>
                </a:solidFill>
                <a:latin typeface="Roboto"/>
                <a:ea typeface="Roboto"/>
                <a:cs typeface="Roboto"/>
                <a:sym typeface="Roboto"/>
              </a:rPr>
              <a:t>Predicted PCI</a:t>
            </a:r>
            <a:endParaRPr b="1">
              <a:solidFill>
                <a:srgbClr val="5192B0"/>
              </a:solidFill>
              <a:latin typeface="Roboto"/>
              <a:ea typeface="Roboto"/>
              <a:cs typeface="Roboto"/>
              <a:sym typeface="Roboto"/>
            </a:endParaRPr>
          </a:p>
        </p:txBody>
      </p:sp>
      <p:cxnSp>
        <p:nvCxnSpPr>
          <p:cNvPr id="225" name="Google Shape;225;p29"/>
          <p:cNvCxnSpPr/>
          <p:nvPr/>
        </p:nvCxnSpPr>
        <p:spPr>
          <a:xfrm>
            <a:off x="6748450" y="1171100"/>
            <a:ext cx="1617300" cy="0"/>
          </a:xfrm>
          <a:prstGeom prst="straightConnector1">
            <a:avLst/>
          </a:prstGeom>
          <a:noFill/>
          <a:ln cap="flat" cmpd="sng" w="19050">
            <a:solidFill>
              <a:srgbClr val="5192B0"/>
            </a:solidFill>
            <a:prstDash val="solid"/>
            <a:round/>
            <a:headEnd len="med" w="med" type="none"/>
            <a:tailEnd len="med" w="med" type="none"/>
          </a:ln>
        </p:spPr>
      </p:cxnSp>
      <p:sp>
        <p:nvSpPr>
          <p:cNvPr id="226" name="Google Shape;226;p29"/>
          <p:cNvSpPr txBox="1"/>
          <p:nvPr/>
        </p:nvSpPr>
        <p:spPr>
          <a:xfrm>
            <a:off x="7032244" y="1220650"/>
            <a:ext cx="1333500" cy="35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5192B0"/>
                </a:solidFill>
                <a:latin typeface="Roboto"/>
                <a:ea typeface="Roboto"/>
                <a:cs typeface="Roboto"/>
                <a:sym typeface="Roboto"/>
              </a:rPr>
              <a:t>Errors</a:t>
            </a:r>
            <a:endParaRPr b="1">
              <a:solidFill>
                <a:srgbClr val="5192B0"/>
              </a:solidFill>
              <a:latin typeface="Roboto"/>
              <a:ea typeface="Roboto"/>
              <a:cs typeface="Roboto"/>
              <a:sym typeface="Roboto"/>
            </a:endParaRPr>
          </a:p>
        </p:txBody>
      </p:sp>
      <p:grpSp>
        <p:nvGrpSpPr>
          <p:cNvPr id="227" name="Google Shape;227;p29"/>
          <p:cNvGrpSpPr/>
          <p:nvPr/>
        </p:nvGrpSpPr>
        <p:grpSpPr>
          <a:xfrm>
            <a:off x="7032244" y="766050"/>
            <a:ext cx="1333500" cy="355500"/>
            <a:chOff x="7132694" y="700025"/>
            <a:chExt cx="1333500" cy="355500"/>
          </a:xfrm>
        </p:grpSpPr>
        <p:sp>
          <p:nvSpPr>
            <p:cNvPr id="228" name="Google Shape;228;p29"/>
            <p:cNvSpPr txBox="1"/>
            <p:nvPr/>
          </p:nvSpPr>
          <p:spPr>
            <a:xfrm>
              <a:off x="7132694" y="700025"/>
              <a:ext cx="1333500" cy="35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5192B0"/>
                  </a:solidFill>
                  <a:latin typeface="Roboto"/>
                  <a:ea typeface="Roboto"/>
                  <a:cs typeface="Roboto"/>
                  <a:sym typeface="Roboto"/>
                </a:rPr>
                <a:t>Actual</a:t>
              </a:r>
              <a:r>
                <a:rPr b="1" lang="en">
                  <a:solidFill>
                    <a:srgbClr val="5192B0"/>
                  </a:solidFill>
                  <a:latin typeface="Roboto"/>
                  <a:ea typeface="Roboto"/>
                  <a:cs typeface="Roboto"/>
                  <a:sym typeface="Roboto"/>
                </a:rPr>
                <a:t> PCI</a:t>
              </a:r>
              <a:endParaRPr b="1">
                <a:solidFill>
                  <a:srgbClr val="5192B0"/>
                </a:solidFill>
                <a:latin typeface="Roboto"/>
                <a:ea typeface="Roboto"/>
                <a:cs typeface="Roboto"/>
                <a:sym typeface="Roboto"/>
              </a:endParaRPr>
            </a:p>
          </p:txBody>
        </p:sp>
        <p:cxnSp>
          <p:nvCxnSpPr>
            <p:cNvPr id="229" name="Google Shape;229;p29"/>
            <p:cNvCxnSpPr/>
            <p:nvPr/>
          </p:nvCxnSpPr>
          <p:spPr>
            <a:xfrm>
              <a:off x="7192875" y="877775"/>
              <a:ext cx="110400" cy="0"/>
            </a:xfrm>
            <a:prstGeom prst="straightConnector1">
              <a:avLst/>
            </a:prstGeom>
            <a:noFill/>
            <a:ln cap="flat" cmpd="sng" w="19050">
              <a:solidFill>
                <a:srgbClr val="5192B0"/>
              </a:solidFill>
              <a:prstDash val="solid"/>
              <a:round/>
              <a:headEnd len="med" w="med" type="none"/>
              <a:tailEnd len="med" w="med"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nvSpPr>
        <p:spPr>
          <a:xfrm>
            <a:off x="227050" y="129975"/>
            <a:ext cx="7994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E4B124"/>
                </a:solidFill>
                <a:latin typeface="Roboto Black"/>
                <a:ea typeface="Roboto Black"/>
                <a:cs typeface="Roboto Black"/>
                <a:sym typeface="Roboto Black"/>
              </a:rPr>
              <a:t>Error Distribution</a:t>
            </a:r>
            <a:endParaRPr sz="2800">
              <a:solidFill>
                <a:srgbClr val="E4B124"/>
              </a:solidFill>
              <a:latin typeface="Roboto Black"/>
              <a:ea typeface="Roboto Black"/>
              <a:cs typeface="Roboto Black"/>
              <a:sym typeface="Roboto Black"/>
            </a:endParaRPr>
          </a:p>
        </p:txBody>
      </p:sp>
      <p:pic>
        <p:nvPicPr>
          <p:cNvPr id="235" name="Google Shape;235;p30"/>
          <p:cNvPicPr preferRelativeResize="0"/>
          <p:nvPr/>
        </p:nvPicPr>
        <p:blipFill rotWithShape="1">
          <a:blip r:embed="rId3">
            <a:alphaModFix/>
          </a:blip>
          <a:srcRect b="5054" l="0" r="0" t="7187"/>
          <a:stretch/>
        </p:blipFill>
        <p:spPr>
          <a:xfrm>
            <a:off x="1348750" y="1093725"/>
            <a:ext cx="6446524" cy="3497976"/>
          </a:xfrm>
          <a:prstGeom prst="rect">
            <a:avLst/>
          </a:prstGeom>
          <a:noFill/>
          <a:ln>
            <a:noFill/>
          </a:ln>
        </p:spPr>
      </p:pic>
      <p:sp>
        <p:nvSpPr>
          <p:cNvPr id="236" name="Google Shape;236;p30"/>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E4B124"/>
                </a:solidFill>
                <a:latin typeface="Avenir"/>
                <a:ea typeface="Avenir"/>
                <a:cs typeface="Avenir"/>
                <a:sym typeface="Avenir"/>
              </a:rPr>
              <a:t>Modeling</a:t>
            </a:r>
            <a:endParaRPr b="1" i="1" sz="1200">
              <a:solidFill>
                <a:srgbClr val="E4B124"/>
              </a:solidFill>
              <a:latin typeface="Avenir"/>
              <a:ea typeface="Avenir"/>
              <a:cs typeface="Avenir"/>
              <a:sym typeface="Avenir"/>
            </a:endParaRPr>
          </a:p>
        </p:txBody>
      </p:sp>
      <p:sp>
        <p:nvSpPr>
          <p:cNvPr id="237" name="Google Shape;237;p30"/>
          <p:cNvSpPr txBox="1"/>
          <p:nvPr/>
        </p:nvSpPr>
        <p:spPr>
          <a:xfrm>
            <a:off x="3187663" y="4591700"/>
            <a:ext cx="2768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Error (Predicted PCI - Actual PCI)</a:t>
            </a:r>
            <a:endParaRPr sz="1300">
              <a:latin typeface="Roboto"/>
              <a:ea typeface="Roboto"/>
              <a:cs typeface="Roboto"/>
              <a:sym typeface="Roboto"/>
            </a:endParaRPr>
          </a:p>
        </p:txBody>
      </p:sp>
      <p:pic>
        <p:nvPicPr>
          <p:cNvPr id="238" name="Google Shape;238;p30"/>
          <p:cNvPicPr preferRelativeResize="0"/>
          <p:nvPr/>
        </p:nvPicPr>
        <p:blipFill rotWithShape="1">
          <a:blip r:embed="rId4">
            <a:alphaModFix/>
          </a:blip>
          <a:srcRect b="0" l="0" r="0" t="9861"/>
          <a:stretch/>
        </p:blipFill>
        <p:spPr>
          <a:xfrm>
            <a:off x="1348750" y="1093725"/>
            <a:ext cx="6446525" cy="3927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nvSpPr>
        <p:spPr>
          <a:xfrm>
            <a:off x="227050" y="129975"/>
            <a:ext cx="7994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E4B124"/>
                </a:solidFill>
                <a:latin typeface="Roboto Black"/>
                <a:ea typeface="Roboto Black"/>
                <a:cs typeface="Roboto Black"/>
                <a:sym typeface="Roboto Black"/>
              </a:rPr>
              <a:t>Spatial Distribution of Errors</a:t>
            </a:r>
            <a:endParaRPr sz="2800">
              <a:solidFill>
                <a:srgbClr val="E4B124"/>
              </a:solidFill>
              <a:latin typeface="Roboto Black"/>
              <a:ea typeface="Roboto Black"/>
              <a:cs typeface="Roboto Black"/>
              <a:sym typeface="Roboto Black"/>
            </a:endParaRPr>
          </a:p>
        </p:txBody>
      </p:sp>
      <p:sp>
        <p:nvSpPr>
          <p:cNvPr id="244" name="Google Shape;244;p31"/>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E4B124"/>
                </a:solidFill>
                <a:latin typeface="Avenir"/>
                <a:ea typeface="Avenir"/>
                <a:cs typeface="Avenir"/>
                <a:sym typeface="Avenir"/>
              </a:rPr>
              <a:t>Modeling</a:t>
            </a:r>
            <a:endParaRPr b="1" i="1" sz="1200">
              <a:solidFill>
                <a:srgbClr val="E4B124"/>
              </a:solidFill>
              <a:latin typeface="Avenir"/>
              <a:ea typeface="Avenir"/>
              <a:cs typeface="Avenir"/>
              <a:sym typeface="Avenir"/>
            </a:endParaRPr>
          </a:p>
        </p:txBody>
      </p:sp>
      <p:pic>
        <p:nvPicPr>
          <p:cNvPr id="245" name="Google Shape;245;p31"/>
          <p:cNvPicPr preferRelativeResize="0"/>
          <p:nvPr/>
        </p:nvPicPr>
        <p:blipFill rotWithShape="1">
          <a:blip r:embed="rId3">
            <a:alphaModFix/>
          </a:blip>
          <a:srcRect b="0" l="0" r="0" t="8991"/>
          <a:stretch/>
        </p:blipFill>
        <p:spPr>
          <a:xfrm>
            <a:off x="2179350" y="1148975"/>
            <a:ext cx="4632900" cy="3802600"/>
          </a:xfrm>
          <a:prstGeom prst="rect">
            <a:avLst/>
          </a:prstGeom>
          <a:noFill/>
          <a:ln>
            <a:noFill/>
          </a:ln>
        </p:spPr>
      </p:pic>
      <p:cxnSp>
        <p:nvCxnSpPr>
          <p:cNvPr id="246" name="Google Shape;246;p31"/>
          <p:cNvCxnSpPr/>
          <p:nvPr/>
        </p:nvCxnSpPr>
        <p:spPr>
          <a:xfrm>
            <a:off x="5949873" y="3930100"/>
            <a:ext cx="211800" cy="0"/>
          </a:xfrm>
          <a:prstGeom prst="straightConnector1">
            <a:avLst/>
          </a:prstGeom>
          <a:noFill/>
          <a:ln cap="flat" cmpd="sng" w="28575">
            <a:solidFill>
              <a:srgbClr val="FF0000"/>
            </a:solidFill>
            <a:prstDash val="solid"/>
            <a:round/>
            <a:headEnd len="med" w="med" type="none"/>
            <a:tailEnd len="med" w="med" type="none"/>
          </a:ln>
        </p:spPr>
      </p:cxnSp>
      <p:sp>
        <p:nvSpPr>
          <p:cNvPr id="247" name="Google Shape;247;p31"/>
          <p:cNvSpPr txBox="1"/>
          <p:nvPr/>
        </p:nvSpPr>
        <p:spPr>
          <a:xfrm>
            <a:off x="6110012" y="3683800"/>
            <a:ext cx="618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Interstate 10 </a:t>
            </a:r>
            <a:endParaRPr sz="900"/>
          </a:p>
          <a:p>
            <a:pPr indent="0" lvl="0" marL="0" rtl="0" algn="l">
              <a:spcBef>
                <a:spcPts val="0"/>
              </a:spcBef>
              <a:spcAft>
                <a:spcPts val="0"/>
              </a:spcAft>
              <a:buNone/>
            </a:pPr>
            <a:r>
              <a:rPr lang="en" sz="900"/>
              <a:t>boundary area</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b="7244" l="0" r="7749" t="0"/>
          <a:stretch/>
        </p:blipFill>
        <p:spPr>
          <a:xfrm>
            <a:off x="0" y="6350"/>
            <a:ext cx="9144003"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E4B124"/>
                </a:solidFill>
                <a:latin typeface="Avenir"/>
                <a:ea typeface="Avenir"/>
                <a:cs typeface="Avenir"/>
                <a:sym typeface="Avenir"/>
              </a:rPr>
              <a:t>Modeling</a:t>
            </a:r>
            <a:endParaRPr b="1" i="1" sz="1200">
              <a:solidFill>
                <a:srgbClr val="E4B124"/>
              </a:solidFill>
              <a:latin typeface="Avenir"/>
              <a:ea typeface="Avenir"/>
              <a:cs typeface="Avenir"/>
              <a:sym typeface="Avenir"/>
            </a:endParaRPr>
          </a:p>
        </p:txBody>
      </p:sp>
      <p:sp>
        <p:nvSpPr>
          <p:cNvPr id="253" name="Google Shape;253;p32"/>
          <p:cNvSpPr txBox="1"/>
          <p:nvPr/>
        </p:nvSpPr>
        <p:spPr>
          <a:xfrm>
            <a:off x="227050" y="129975"/>
            <a:ext cx="7994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E4B124"/>
                </a:solidFill>
                <a:latin typeface="Roboto Black"/>
                <a:ea typeface="Roboto Black"/>
                <a:cs typeface="Roboto Black"/>
                <a:sym typeface="Roboto Black"/>
              </a:rPr>
              <a:t>2021 PCI Predictions </a:t>
            </a:r>
            <a:endParaRPr sz="2800">
              <a:solidFill>
                <a:srgbClr val="E4B124"/>
              </a:solidFill>
              <a:latin typeface="Roboto Black"/>
              <a:ea typeface="Roboto Black"/>
              <a:cs typeface="Roboto Black"/>
              <a:sym typeface="Roboto Black"/>
            </a:endParaRPr>
          </a:p>
        </p:txBody>
      </p:sp>
      <p:grpSp>
        <p:nvGrpSpPr>
          <p:cNvPr id="254" name="Google Shape;254;p32"/>
          <p:cNvGrpSpPr/>
          <p:nvPr/>
        </p:nvGrpSpPr>
        <p:grpSpPr>
          <a:xfrm>
            <a:off x="3998575" y="1070575"/>
            <a:ext cx="3729852" cy="3679100"/>
            <a:chOff x="1883225" y="1070575"/>
            <a:chExt cx="3729852" cy="3679100"/>
          </a:xfrm>
        </p:grpSpPr>
        <p:pic>
          <p:nvPicPr>
            <p:cNvPr id="255" name="Google Shape;255;p32"/>
            <p:cNvPicPr preferRelativeResize="0"/>
            <p:nvPr/>
          </p:nvPicPr>
          <p:blipFill>
            <a:blip r:embed="rId3">
              <a:alphaModFix/>
            </a:blip>
            <a:stretch>
              <a:fillRect/>
            </a:stretch>
          </p:blipFill>
          <p:spPr>
            <a:xfrm>
              <a:off x="1883225" y="1070575"/>
              <a:ext cx="3729852" cy="3679100"/>
            </a:xfrm>
            <a:prstGeom prst="rect">
              <a:avLst/>
            </a:prstGeom>
            <a:noFill/>
            <a:ln>
              <a:noFill/>
            </a:ln>
          </p:spPr>
        </p:pic>
        <p:pic>
          <p:nvPicPr>
            <p:cNvPr id="256" name="Google Shape;256;p32"/>
            <p:cNvPicPr preferRelativeResize="0"/>
            <p:nvPr/>
          </p:nvPicPr>
          <p:blipFill>
            <a:blip r:embed="rId4">
              <a:alphaModFix/>
            </a:blip>
            <a:stretch>
              <a:fillRect/>
            </a:stretch>
          </p:blipFill>
          <p:spPr>
            <a:xfrm>
              <a:off x="2026176" y="1495880"/>
              <a:ext cx="2942388" cy="3152707"/>
            </a:xfrm>
            <a:prstGeom prst="rect">
              <a:avLst/>
            </a:prstGeom>
            <a:noFill/>
            <a:ln>
              <a:noFill/>
            </a:ln>
          </p:spPr>
        </p:pic>
      </p:grpSp>
      <p:grpSp>
        <p:nvGrpSpPr>
          <p:cNvPr id="257" name="Google Shape;257;p32"/>
          <p:cNvGrpSpPr/>
          <p:nvPr/>
        </p:nvGrpSpPr>
        <p:grpSpPr>
          <a:xfrm>
            <a:off x="152409" y="1070564"/>
            <a:ext cx="3846155" cy="3679118"/>
            <a:chOff x="4795102" y="1127875"/>
            <a:chExt cx="3549751" cy="3406276"/>
          </a:xfrm>
        </p:grpSpPr>
        <p:pic>
          <p:nvPicPr>
            <p:cNvPr id="258" name="Google Shape;258;p32"/>
            <p:cNvPicPr preferRelativeResize="0"/>
            <p:nvPr/>
          </p:nvPicPr>
          <p:blipFill>
            <a:blip r:embed="rId5">
              <a:alphaModFix/>
            </a:blip>
            <a:stretch>
              <a:fillRect/>
            </a:stretch>
          </p:blipFill>
          <p:spPr>
            <a:xfrm>
              <a:off x="4795102" y="1127875"/>
              <a:ext cx="3549751" cy="3406276"/>
            </a:xfrm>
            <a:prstGeom prst="rect">
              <a:avLst/>
            </a:prstGeom>
            <a:noFill/>
            <a:ln>
              <a:noFill/>
            </a:ln>
          </p:spPr>
        </p:pic>
        <p:pic>
          <p:nvPicPr>
            <p:cNvPr id="259" name="Google Shape;259;p32"/>
            <p:cNvPicPr preferRelativeResize="0"/>
            <p:nvPr/>
          </p:nvPicPr>
          <p:blipFill>
            <a:blip r:embed="rId6">
              <a:alphaModFix/>
            </a:blip>
            <a:stretch>
              <a:fillRect/>
            </a:stretch>
          </p:blipFill>
          <p:spPr>
            <a:xfrm>
              <a:off x="4994775" y="1540325"/>
              <a:ext cx="2739074" cy="2780100"/>
            </a:xfrm>
            <a:prstGeom prst="rect">
              <a:avLst/>
            </a:prstGeom>
            <a:noFill/>
            <a:ln>
              <a:noFill/>
            </a:ln>
          </p:spPr>
        </p:pic>
      </p:grpSp>
      <p:pic>
        <p:nvPicPr>
          <p:cNvPr id="260" name="Google Shape;260;p32"/>
          <p:cNvPicPr preferRelativeResize="0"/>
          <p:nvPr/>
        </p:nvPicPr>
        <p:blipFill rotWithShape="1">
          <a:blip r:embed="rId7">
            <a:alphaModFix/>
          </a:blip>
          <a:srcRect b="10144" l="25155" r="23475" t="0"/>
          <a:stretch/>
        </p:blipFill>
        <p:spPr>
          <a:xfrm>
            <a:off x="6908775" y="53775"/>
            <a:ext cx="2086176" cy="2052124"/>
          </a:xfrm>
          <a:prstGeom prst="rect">
            <a:avLst/>
          </a:prstGeom>
          <a:noFill/>
          <a:ln>
            <a:noFill/>
          </a:ln>
        </p:spPr>
      </p:pic>
      <p:sp>
        <p:nvSpPr>
          <p:cNvPr id="261" name="Google Shape;261;p32"/>
          <p:cNvSpPr/>
          <p:nvPr/>
        </p:nvSpPr>
        <p:spPr>
          <a:xfrm>
            <a:off x="7463749" y="1273342"/>
            <a:ext cx="419700" cy="419700"/>
          </a:xfrm>
          <a:prstGeom prst="ellipse">
            <a:avLst/>
          </a:prstGeom>
          <a:noFill/>
          <a:ln cap="flat" cmpd="sng" w="28575">
            <a:solidFill>
              <a:srgbClr val="E4B1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a:off x="8521744" y="1123081"/>
            <a:ext cx="419700" cy="419700"/>
          </a:xfrm>
          <a:prstGeom prst="ellipse">
            <a:avLst/>
          </a:prstGeom>
          <a:noFill/>
          <a:ln cap="flat" cmpd="sng" w="28575">
            <a:solidFill>
              <a:srgbClr val="E4B1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E4B124"/>
                </a:solidFill>
                <a:latin typeface="Avenir"/>
                <a:ea typeface="Avenir"/>
                <a:cs typeface="Avenir"/>
                <a:sym typeface="Avenir"/>
              </a:rPr>
              <a:t>Modeling</a:t>
            </a:r>
            <a:endParaRPr b="1" i="1" sz="1200">
              <a:solidFill>
                <a:srgbClr val="E4B124"/>
              </a:solidFill>
              <a:latin typeface="Avenir"/>
              <a:ea typeface="Avenir"/>
              <a:cs typeface="Avenir"/>
              <a:sym typeface="Avenir"/>
            </a:endParaRPr>
          </a:p>
        </p:txBody>
      </p:sp>
      <p:pic>
        <p:nvPicPr>
          <p:cNvPr id="268" name="Google Shape;268;p33"/>
          <p:cNvPicPr preferRelativeResize="0"/>
          <p:nvPr/>
        </p:nvPicPr>
        <p:blipFill>
          <a:blip r:embed="rId3">
            <a:alphaModFix/>
          </a:blip>
          <a:stretch>
            <a:fillRect/>
          </a:stretch>
        </p:blipFill>
        <p:spPr>
          <a:xfrm>
            <a:off x="3174800" y="323825"/>
            <a:ext cx="2740242" cy="1770887"/>
          </a:xfrm>
          <a:prstGeom prst="rect">
            <a:avLst/>
          </a:prstGeom>
          <a:noFill/>
          <a:ln>
            <a:noFill/>
          </a:ln>
        </p:spPr>
      </p:pic>
      <p:pic>
        <p:nvPicPr>
          <p:cNvPr id="269" name="Google Shape;269;p33"/>
          <p:cNvPicPr preferRelativeResize="0"/>
          <p:nvPr/>
        </p:nvPicPr>
        <p:blipFill>
          <a:blip r:embed="rId4">
            <a:alphaModFix/>
          </a:blip>
          <a:stretch>
            <a:fillRect/>
          </a:stretch>
        </p:blipFill>
        <p:spPr>
          <a:xfrm>
            <a:off x="3174800" y="2558414"/>
            <a:ext cx="2740240" cy="1770886"/>
          </a:xfrm>
          <a:prstGeom prst="rect">
            <a:avLst/>
          </a:prstGeom>
          <a:noFill/>
          <a:ln>
            <a:noFill/>
          </a:ln>
        </p:spPr>
      </p:pic>
      <p:pic>
        <p:nvPicPr>
          <p:cNvPr id="270" name="Google Shape;270;p33"/>
          <p:cNvPicPr preferRelativeResize="0"/>
          <p:nvPr/>
        </p:nvPicPr>
        <p:blipFill>
          <a:blip r:embed="rId5">
            <a:alphaModFix/>
          </a:blip>
          <a:stretch>
            <a:fillRect/>
          </a:stretch>
        </p:blipFill>
        <p:spPr>
          <a:xfrm>
            <a:off x="5993443" y="2558408"/>
            <a:ext cx="2572754" cy="1770892"/>
          </a:xfrm>
          <a:prstGeom prst="rect">
            <a:avLst/>
          </a:prstGeom>
          <a:noFill/>
          <a:ln>
            <a:noFill/>
          </a:ln>
        </p:spPr>
      </p:pic>
      <p:pic>
        <p:nvPicPr>
          <p:cNvPr id="271" name="Google Shape;271;p33"/>
          <p:cNvPicPr preferRelativeResize="0"/>
          <p:nvPr/>
        </p:nvPicPr>
        <p:blipFill>
          <a:blip r:embed="rId6">
            <a:alphaModFix/>
          </a:blip>
          <a:stretch>
            <a:fillRect/>
          </a:stretch>
        </p:blipFill>
        <p:spPr>
          <a:xfrm>
            <a:off x="5993443" y="323825"/>
            <a:ext cx="2572757" cy="1770891"/>
          </a:xfrm>
          <a:prstGeom prst="rect">
            <a:avLst/>
          </a:prstGeom>
          <a:noFill/>
          <a:ln>
            <a:noFill/>
          </a:ln>
        </p:spPr>
      </p:pic>
      <p:sp>
        <p:nvSpPr>
          <p:cNvPr id="272" name="Google Shape;272;p33"/>
          <p:cNvSpPr txBox="1"/>
          <p:nvPr/>
        </p:nvSpPr>
        <p:spPr>
          <a:xfrm>
            <a:off x="2997225" y="2081000"/>
            <a:ext cx="309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Sombra Grande Drive, </a:t>
            </a:r>
            <a:r>
              <a:rPr b="1" lang="en" sz="1000">
                <a:solidFill>
                  <a:srgbClr val="38761D"/>
                </a:solidFill>
                <a:latin typeface="Roboto"/>
                <a:ea typeface="Roboto"/>
                <a:cs typeface="Roboto"/>
                <a:sym typeface="Roboto"/>
              </a:rPr>
              <a:t>Predicted PCI 93</a:t>
            </a:r>
            <a:endParaRPr b="1" sz="1000">
              <a:solidFill>
                <a:srgbClr val="38761D"/>
              </a:solidFill>
              <a:latin typeface="Roboto"/>
              <a:ea typeface="Roboto"/>
              <a:cs typeface="Roboto"/>
              <a:sym typeface="Roboto"/>
            </a:endParaRPr>
          </a:p>
        </p:txBody>
      </p:sp>
      <p:sp>
        <p:nvSpPr>
          <p:cNvPr id="273" name="Google Shape;273;p33"/>
          <p:cNvSpPr txBox="1"/>
          <p:nvPr/>
        </p:nvSpPr>
        <p:spPr>
          <a:xfrm>
            <a:off x="5732125" y="2081000"/>
            <a:ext cx="309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Sundale Drive, </a:t>
            </a:r>
            <a:r>
              <a:rPr b="1" lang="en" sz="1000">
                <a:solidFill>
                  <a:srgbClr val="38761D"/>
                </a:solidFill>
                <a:latin typeface="Roboto"/>
                <a:ea typeface="Roboto"/>
                <a:cs typeface="Roboto"/>
                <a:sym typeface="Roboto"/>
              </a:rPr>
              <a:t>Predicted PCI 87</a:t>
            </a:r>
            <a:endParaRPr b="1" sz="1000">
              <a:solidFill>
                <a:srgbClr val="38761D"/>
              </a:solidFill>
              <a:latin typeface="Roboto"/>
              <a:ea typeface="Roboto"/>
              <a:cs typeface="Roboto"/>
              <a:sym typeface="Roboto"/>
            </a:endParaRPr>
          </a:p>
        </p:txBody>
      </p:sp>
      <p:sp>
        <p:nvSpPr>
          <p:cNvPr id="274" name="Google Shape;274;p33"/>
          <p:cNvSpPr txBox="1"/>
          <p:nvPr/>
        </p:nvSpPr>
        <p:spPr>
          <a:xfrm>
            <a:off x="2997225" y="4334225"/>
            <a:ext cx="309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Pikes Peak Drive, </a:t>
            </a:r>
            <a:r>
              <a:rPr b="1" lang="en" sz="1000">
                <a:solidFill>
                  <a:srgbClr val="CC0000"/>
                </a:solidFill>
                <a:latin typeface="Roboto"/>
                <a:ea typeface="Roboto"/>
                <a:cs typeface="Roboto"/>
                <a:sym typeface="Roboto"/>
              </a:rPr>
              <a:t>Predicted PCI 35</a:t>
            </a:r>
            <a:endParaRPr b="1" sz="1000">
              <a:solidFill>
                <a:srgbClr val="CC0000"/>
              </a:solidFill>
              <a:latin typeface="Roboto"/>
              <a:ea typeface="Roboto"/>
              <a:cs typeface="Roboto"/>
              <a:sym typeface="Roboto"/>
            </a:endParaRPr>
          </a:p>
        </p:txBody>
      </p:sp>
      <p:sp>
        <p:nvSpPr>
          <p:cNvPr id="275" name="Google Shape;275;p33"/>
          <p:cNvSpPr txBox="1"/>
          <p:nvPr/>
        </p:nvSpPr>
        <p:spPr>
          <a:xfrm>
            <a:off x="5732125" y="4334225"/>
            <a:ext cx="309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Rosinante Road, </a:t>
            </a:r>
            <a:r>
              <a:rPr b="1" lang="en" sz="1000">
                <a:solidFill>
                  <a:srgbClr val="CC0000"/>
                </a:solidFill>
                <a:latin typeface="Roboto"/>
                <a:ea typeface="Roboto"/>
                <a:cs typeface="Roboto"/>
                <a:sym typeface="Roboto"/>
              </a:rPr>
              <a:t>Predicted PCI 26</a:t>
            </a:r>
            <a:endParaRPr b="1" sz="1000">
              <a:solidFill>
                <a:srgbClr val="CC0000"/>
              </a:solidFill>
              <a:latin typeface="Roboto"/>
              <a:ea typeface="Roboto"/>
              <a:cs typeface="Roboto"/>
              <a:sym typeface="Roboto"/>
            </a:endParaRPr>
          </a:p>
        </p:txBody>
      </p:sp>
      <p:sp>
        <p:nvSpPr>
          <p:cNvPr id="276" name="Google Shape;276;p33"/>
          <p:cNvSpPr txBox="1"/>
          <p:nvPr/>
        </p:nvSpPr>
        <p:spPr>
          <a:xfrm>
            <a:off x="2328200" y="1694519"/>
            <a:ext cx="627300" cy="400200"/>
          </a:xfrm>
          <a:prstGeom prst="rect">
            <a:avLst/>
          </a:prstGeom>
          <a:solidFill>
            <a:srgbClr val="3876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Good</a:t>
            </a:r>
            <a:endParaRPr>
              <a:solidFill>
                <a:srgbClr val="FFFFFF"/>
              </a:solidFill>
              <a:latin typeface="Roboto"/>
              <a:ea typeface="Roboto"/>
              <a:cs typeface="Roboto"/>
              <a:sym typeface="Roboto"/>
            </a:endParaRPr>
          </a:p>
        </p:txBody>
      </p:sp>
      <p:sp>
        <p:nvSpPr>
          <p:cNvPr id="277" name="Google Shape;277;p33"/>
          <p:cNvSpPr txBox="1"/>
          <p:nvPr/>
        </p:nvSpPr>
        <p:spPr>
          <a:xfrm>
            <a:off x="2328200" y="3934013"/>
            <a:ext cx="627300" cy="400200"/>
          </a:xfrm>
          <a:prstGeom prst="rect">
            <a:avLst/>
          </a:prstGeom>
          <a:solidFill>
            <a:srgbClr val="CC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Poor</a:t>
            </a:r>
            <a:endParaRPr>
              <a:solidFill>
                <a:srgbClr val="FFFFFF"/>
              </a:solidFill>
              <a:latin typeface="Roboto"/>
              <a:ea typeface="Roboto"/>
              <a:cs typeface="Roboto"/>
              <a:sym typeface="Roboto"/>
            </a:endParaRPr>
          </a:p>
        </p:txBody>
      </p:sp>
      <p:sp>
        <p:nvSpPr>
          <p:cNvPr id="278" name="Google Shape;278;p33"/>
          <p:cNvSpPr txBox="1"/>
          <p:nvPr/>
        </p:nvSpPr>
        <p:spPr>
          <a:xfrm>
            <a:off x="6222075" y="4811175"/>
            <a:ext cx="2843700" cy="30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800">
                <a:latin typeface="Roboto"/>
                <a:ea typeface="Roboto"/>
                <a:cs typeface="Roboto"/>
                <a:sym typeface="Roboto"/>
              </a:rPr>
              <a:t>Image Sources: Google Maps, Accessed April 26, 2022</a:t>
            </a:r>
            <a:endParaRPr i="1" sz="800">
              <a:latin typeface="Roboto"/>
              <a:ea typeface="Roboto"/>
              <a:cs typeface="Roboto"/>
              <a:sym typeface="Roboto"/>
            </a:endParaRPr>
          </a:p>
        </p:txBody>
      </p:sp>
      <p:sp>
        <p:nvSpPr>
          <p:cNvPr id="279" name="Google Shape;279;p33"/>
          <p:cNvSpPr txBox="1"/>
          <p:nvPr/>
        </p:nvSpPr>
        <p:spPr>
          <a:xfrm>
            <a:off x="227050" y="323825"/>
            <a:ext cx="2101200" cy="10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E4B124"/>
                </a:solidFill>
                <a:latin typeface="Roboto Black"/>
                <a:ea typeface="Roboto Black"/>
                <a:cs typeface="Roboto Black"/>
                <a:sym typeface="Roboto Black"/>
              </a:rPr>
              <a:t>2021 PCI </a:t>
            </a:r>
            <a:endParaRPr sz="2800">
              <a:solidFill>
                <a:srgbClr val="E4B124"/>
              </a:solidFill>
              <a:latin typeface="Roboto Black"/>
              <a:ea typeface="Roboto Black"/>
              <a:cs typeface="Roboto Black"/>
              <a:sym typeface="Roboto Black"/>
            </a:endParaRPr>
          </a:p>
          <a:p>
            <a:pPr indent="0" lvl="0" marL="0" rtl="0" algn="l">
              <a:spcBef>
                <a:spcPts val="0"/>
              </a:spcBef>
              <a:spcAft>
                <a:spcPts val="0"/>
              </a:spcAft>
              <a:buNone/>
            </a:pPr>
            <a:r>
              <a:rPr lang="en" sz="2800">
                <a:solidFill>
                  <a:srgbClr val="E4B124"/>
                </a:solidFill>
                <a:latin typeface="Roboto Black"/>
                <a:ea typeface="Roboto Black"/>
                <a:cs typeface="Roboto Black"/>
                <a:sym typeface="Roboto Black"/>
              </a:rPr>
              <a:t>Predictions </a:t>
            </a:r>
            <a:endParaRPr sz="2800">
              <a:solidFill>
                <a:srgbClr val="E4B124"/>
              </a:solidFill>
              <a:latin typeface="Roboto Black"/>
              <a:ea typeface="Roboto Black"/>
              <a:cs typeface="Roboto Black"/>
              <a:sym typeface="Roboto Black"/>
            </a:endParaRPr>
          </a:p>
        </p:txBody>
      </p:sp>
      <p:sp>
        <p:nvSpPr>
          <p:cNvPr id="280" name="Google Shape;280;p33"/>
          <p:cNvSpPr txBox="1"/>
          <p:nvPr/>
        </p:nvSpPr>
        <p:spPr>
          <a:xfrm>
            <a:off x="227050" y="3270600"/>
            <a:ext cx="1656900" cy="10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3100">
                <a:solidFill>
                  <a:srgbClr val="E4B124"/>
                </a:solidFill>
                <a:latin typeface="Roboto"/>
                <a:ea typeface="Roboto"/>
                <a:cs typeface="Roboto"/>
                <a:sym typeface="Roboto"/>
              </a:rPr>
              <a:t>… how’d we do?</a:t>
            </a:r>
            <a:endParaRPr i="1" sz="3100">
              <a:solidFill>
                <a:srgbClr val="E4B124"/>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E4B124"/>
                </a:solidFill>
                <a:latin typeface="Avenir"/>
                <a:ea typeface="Avenir"/>
                <a:cs typeface="Avenir"/>
                <a:sym typeface="Avenir"/>
              </a:rPr>
              <a:t>Modeling</a:t>
            </a:r>
            <a:endParaRPr b="1" i="1" sz="1200">
              <a:solidFill>
                <a:srgbClr val="E4B124"/>
              </a:solidFill>
              <a:latin typeface="Avenir"/>
              <a:ea typeface="Avenir"/>
              <a:cs typeface="Avenir"/>
              <a:sym typeface="Avenir"/>
            </a:endParaRPr>
          </a:p>
        </p:txBody>
      </p:sp>
      <p:grpSp>
        <p:nvGrpSpPr>
          <p:cNvPr id="286" name="Google Shape;286;p34"/>
          <p:cNvGrpSpPr/>
          <p:nvPr/>
        </p:nvGrpSpPr>
        <p:grpSpPr>
          <a:xfrm>
            <a:off x="718250" y="1205100"/>
            <a:ext cx="3519825" cy="2733300"/>
            <a:chOff x="725325" y="1205100"/>
            <a:chExt cx="3519825" cy="2733300"/>
          </a:xfrm>
        </p:grpSpPr>
        <p:sp>
          <p:nvSpPr>
            <p:cNvPr id="287" name="Google Shape;287;p34"/>
            <p:cNvSpPr/>
            <p:nvPr/>
          </p:nvSpPr>
          <p:spPr>
            <a:xfrm>
              <a:off x="725325" y="1205100"/>
              <a:ext cx="3507000" cy="2733300"/>
            </a:xfrm>
            <a:prstGeom prst="rect">
              <a:avLst/>
            </a:prstGeom>
            <a:noFill/>
            <a:ln cap="flat" cmpd="sng" w="9525">
              <a:solidFill>
                <a:srgbClr val="E4B1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txBox="1"/>
            <p:nvPr/>
          </p:nvSpPr>
          <p:spPr>
            <a:xfrm>
              <a:off x="738150" y="1223400"/>
              <a:ext cx="3507000" cy="26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latin typeface="Roboto Black"/>
                  <a:ea typeface="Roboto Black"/>
                  <a:cs typeface="Roboto Black"/>
                  <a:sym typeface="Roboto Black"/>
                </a:rPr>
                <a:t>Over-predictions </a:t>
              </a:r>
              <a:endParaRPr sz="1800">
                <a:solidFill>
                  <a:srgbClr val="595959"/>
                </a:solidFill>
                <a:latin typeface="Roboto Black"/>
                <a:ea typeface="Roboto Black"/>
                <a:cs typeface="Roboto Black"/>
                <a:sym typeface="Roboto Black"/>
              </a:endParaRPr>
            </a:p>
            <a:p>
              <a:pPr indent="0" lvl="0" marL="0" rtl="0" algn="l">
                <a:spcBef>
                  <a:spcPts val="0"/>
                </a:spcBef>
                <a:spcAft>
                  <a:spcPts val="0"/>
                </a:spcAft>
                <a:buNone/>
              </a:pPr>
              <a:r>
                <a:t/>
              </a:r>
              <a:endParaRPr sz="600">
                <a:solidFill>
                  <a:srgbClr val="595959"/>
                </a:solidFill>
                <a:latin typeface="Roboto Black"/>
                <a:ea typeface="Roboto Black"/>
                <a:cs typeface="Roboto Black"/>
                <a:sym typeface="Roboto Black"/>
              </a:endParaRPr>
            </a:p>
            <a:p>
              <a:pPr indent="0" lvl="0" marL="0" rtl="0" algn="l">
                <a:spcBef>
                  <a:spcPts val="0"/>
                </a:spcBef>
                <a:spcAft>
                  <a:spcPts val="0"/>
                </a:spcAft>
                <a:buNone/>
              </a:pPr>
              <a:r>
                <a:rPr lang="en">
                  <a:solidFill>
                    <a:srgbClr val="595959"/>
                  </a:solidFill>
                  <a:latin typeface="Roboto"/>
                  <a:ea typeface="Roboto"/>
                  <a:cs typeface="Roboto"/>
                  <a:sym typeface="Roboto"/>
                </a:rPr>
                <a:t>(scores are </a:t>
              </a:r>
              <a:r>
                <a:rPr lang="en">
                  <a:solidFill>
                    <a:srgbClr val="595959"/>
                  </a:solidFill>
                  <a:latin typeface="Roboto Black"/>
                  <a:ea typeface="Roboto Black"/>
                  <a:cs typeface="Roboto Black"/>
                  <a:sym typeface="Roboto Black"/>
                </a:rPr>
                <a:t>better</a:t>
              </a:r>
              <a:r>
                <a:rPr lang="en">
                  <a:solidFill>
                    <a:srgbClr val="595959"/>
                  </a:solidFill>
                  <a:latin typeface="Roboto"/>
                  <a:ea typeface="Roboto"/>
                  <a:cs typeface="Roboto"/>
                  <a:sym typeface="Roboto"/>
                </a:rPr>
                <a:t> than actual conditions)</a:t>
              </a:r>
              <a:endParaRPr>
                <a:solidFill>
                  <a:srgbClr val="595959"/>
                </a:solidFill>
                <a:latin typeface="Roboto"/>
                <a:ea typeface="Roboto"/>
                <a:cs typeface="Roboto"/>
                <a:sym typeface="Roboto"/>
              </a:endParaRPr>
            </a:p>
            <a:p>
              <a:pPr indent="0" lvl="0" marL="0" rtl="0" algn="l">
                <a:spcBef>
                  <a:spcPts val="1000"/>
                </a:spcBef>
                <a:spcAft>
                  <a:spcPts val="0"/>
                </a:spcAft>
                <a:buNone/>
              </a:pPr>
              <a:r>
                <a:t/>
              </a:r>
              <a:endParaRPr sz="600">
                <a:solidFill>
                  <a:srgbClr val="595959"/>
                </a:solidFill>
                <a:latin typeface="Roboto"/>
                <a:ea typeface="Roboto"/>
                <a:cs typeface="Roboto"/>
                <a:sym typeface="Roboto"/>
              </a:endParaRPr>
            </a:p>
            <a:p>
              <a:pPr indent="-323850" lvl="0" marL="457200" rtl="0" algn="l">
                <a:spcBef>
                  <a:spcPts val="0"/>
                </a:spcBef>
                <a:spcAft>
                  <a:spcPts val="0"/>
                </a:spcAft>
                <a:buClr>
                  <a:srgbClr val="595959"/>
                </a:buClr>
                <a:buSzPts val="1500"/>
                <a:buFont typeface="Roboto"/>
                <a:buChar char="●"/>
              </a:pPr>
              <a:r>
                <a:rPr lang="en" sz="1500">
                  <a:solidFill>
                    <a:srgbClr val="595959"/>
                  </a:solidFill>
                  <a:latin typeface="Roboto Black"/>
                  <a:ea typeface="Roboto Black"/>
                  <a:cs typeface="Roboto Black"/>
                  <a:sym typeface="Roboto Black"/>
                </a:rPr>
                <a:t>Costs</a:t>
              </a:r>
              <a:r>
                <a:rPr lang="en" sz="1500">
                  <a:solidFill>
                    <a:srgbClr val="595959"/>
                  </a:solidFill>
                  <a:latin typeface="Roboto"/>
                  <a:ea typeface="Roboto"/>
                  <a:cs typeface="Roboto"/>
                  <a:sym typeface="Roboto"/>
                </a:rPr>
                <a:t>:</a:t>
              </a:r>
              <a:endParaRPr sz="1500">
                <a:solidFill>
                  <a:srgbClr val="595959"/>
                </a:solidFill>
                <a:latin typeface="Roboto"/>
                <a:ea typeface="Roboto"/>
                <a:cs typeface="Roboto"/>
                <a:sym typeface="Roboto"/>
              </a:endParaRPr>
            </a:p>
            <a:p>
              <a:pPr indent="-317500" lvl="1" marL="914400" rtl="0" algn="l">
                <a:spcBef>
                  <a:spcPts val="0"/>
                </a:spcBef>
                <a:spcAft>
                  <a:spcPts val="0"/>
                </a:spcAft>
                <a:buClr>
                  <a:srgbClr val="595959"/>
                </a:buClr>
                <a:buSzPts val="1400"/>
                <a:buFont typeface="Roboto"/>
                <a:buChar char="○"/>
              </a:pPr>
              <a:r>
                <a:rPr lang="en">
                  <a:solidFill>
                    <a:srgbClr val="595959"/>
                  </a:solidFill>
                  <a:latin typeface="Roboto"/>
                  <a:ea typeface="Roboto"/>
                  <a:cs typeface="Roboto"/>
                  <a:sym typeface="Roboto"/>
                </a:rPr>
                <a:t>Some roads don’t get fixed</a:t>
              </a:r>
              <a:endParaRPr sz="1500">
                <a:solidFill>
                  <a:srgbClr val="595959"/>
                </a:solidFill>
                <a:latin typeface="Roboto"/>
                <a:ea typeface="Roboto"/>
                <a:cs typeface="Roboto"/>
                <a:sym typeface="Roboto"/>
              </a:endParaRPr>
            </a:p>
            <a:p>
              <a:pPr indent="-323850" lvl="0" marL="457200" rtl="0" algn="l">
                <a:spcBef>
                  <a:spcPts val="1000"/>
                </a:spcBef>
                <a:spcAft>
                  <a:spcPts val="0"/>
                </a:spcAft>
                <a:buClr>
                  <a:srgbClr val="595959"/>
                </a:buClr>
                <a:buSzPts val="1500"/>
                <a:buFont typeface="Roboto"/>
                <a:buChar char="●"/>
              </a:pPr>
              <a:r>
                <a:rPr lang="en" sz="1500">
                  <a:solidFill>
                    <a:srgbClr val="595959"/>
                  </a:solidFill>
                  <a:latin typeface="Roboto Black"/>
                  <a:ea typeface="Roboto Black"/>
                  <a:cs typeface="Roboto Black"/>
                  <a:sym typeface="Roboto Black"/>
                </a:rPr>
                <a:t>Benefits</a:t>
              </a:r>
              <a:r>
                <a:rPr lang="en" sz="1500">
                  <a:solidFill>
                    <a:srgbClr val="595959"/>
                  </a:solidFill>
                  <a:latin typeface="Roboto"/>
                  <a:ea typeface="Roboto"/>
                  <a:cs typeface="Roboto"/>
                  <a:sym typeface="Roboto"/>
                </a:rPr>
                <a:t>:</a:t>
              </a:r>
              <a:endParaRPr sz="1500">
                <a:solidFill>
                  <a:srgbClr val="595959"/>
                </a:solidFill>
                <a:latin typeface="Roboto"/>
                <a:ea typeface="Roboto"/>
                <a:cs typeface="Roboto"/>
                <a:sym typeface="Roboto"/>
              </a:endParaRPr>
            </a:p>
            <a:p>
              <a:pPr indent="-317500" lvl="1" marL="914400" rtl="0" algn="l">
                <a:spcBef>
                  <a:spcPts val="0"/>
                </a:spcBef>
                <a:spcAft>
                  <a:spcPts val="1000"/>
                </a:spcAft>
                <a:buClr>
                  <a:srgbClr val="595959"/>
                </a:buClr>
                <a:buSzPts val="1400"/>
                <a:buFont typeface="Roboto"/>
                <a:buChar char="○"/>
              </a:pPr>
              <a:r>
                <a:rPr lang="en">
                  <a:solidFill>
                    <a:srgbClr val="595959"/>
                  </a:solidFill>
                  <a:latin typeface="Roboto"/>
                  <a:ea typeface="Roboto"/>
                  <a:cs typeface="Roboto"/>
                  <a:sym typeface="Roboto"/>
                </a:rPr>
                <a:t>Shorter list of projects</a:t>
              </a:r>
              <a:endParaRPr>
                <a:solidFill>
                  <a:srgbClr val="595959"/>
                </a:solidFill>
                <a:latin typeface="Roboto"/>
                <a:ea typeface="Roboto"/>
                <a:cs typeface="Roboto"/>
                <a:sym typeface="Roboto"/>
              </a:endParaRPr>
            </a:p>
          </p:txBody>
        </p:sp>
      </p:grpSp>
      <p:sp>
        <p:nvSpPr>
          <p:cNvPr id="289" name="Google Shape;289;p34"/>
          <p:cNvSpPr/>
          <p:nvPr/>
        </p:nvSpPr>
        <p:spPr>
          <a:xfrm>
            <a:off x="4621588" y="1205100"/>
            <a:ext cx="3507000" cy="2733300"/>
          </a:xfrm>
          <a:prstGeom prst="rect">
            <a:avLst/>
          </a:prstGeom>
          <a:noFill/>
          <a:ln cap="flat" cmpd="sng" w="9525">
            <a:solidFill>
              <a:srgbClr val="E4B1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txBox="1"/>
          <p:nvPr/>
        </p:nvSpPr>
        <p:spPr>
          <a:xfrm>
            <a:off x="4647238" y="1223400"/>
            <a:ext cx="3455700" cy="24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Black"/>
                <a:ea typeface="Roboto Black"/>
                <a:cs typeface="Roboto Black"/>
                <a:sym typeface="Roboto Black"/>
              </a:rPr>
              <a:t>Under-predictions</a:t>
            </a:r>
            <a:r>
              <a:rPr lang="en" sz="1800">
                <a:solidFill>
                  <a:schemeClr val="dk2"/>
                </a:solidFill>
                <a:latin typeface="Roboto"/>
                <a:ea typeface="Roboto"/>
                <a:cs typeface="Roboto"/>
                <a:sym typeface="Roboto"/>
              </a:rPr>
              <a:t> </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600">
              <a:solidFill>
                <a:schemeClr val="dk2"/>
              </a:solidFill>
              <a:latin typeface="Roboto"/>
              <a:ea typeface="Roboto"/>
              <a:cs typeface="Roboto"/>
              <a:sym typeface="Roboto"/>
            </a:endParaRPr>
          </a:p>
          <a:p>
            <a:pPr indent="0" lvl="0" marL="0" rtl="0" algn="l">
              <a:spcBef>
                <a:spcPts val="0"/>
              </a:spcBef>
              <a:spcAft>
                <a:spcPts val="0"/>
              </a:spcAft>
              <a:buNone/>
            </a:pPr>
            <a:r>
              <a:rPr lang="en">
                <a:solidFill>
                  <a:schemeClr val="dk2"/>
                </a:solidFill>
                <a:latin typeface="Roboto"/>
                <a:ea typeface="Roboto"/>
                <a:cs typeface="Roboto"/>
                <a:sym typeface="Roboto"/>
              </a:rPr>
              <a:t>(scores are </a:t>
            </a:r>
            <a:r>
              <a:rPr lang="en">
                <a:solidFill>
                  <a:schemeClr val="dk2"/>
                </a:solidFill>
                <a:latin typeface="Roboto Black"/>
                <a:ea typeface="Roboto Black"/>
                <a:cs typeface="Roboto Black"/>
                <a:sym typeface="Roboto Black"/>
              </a:rPr>
              <a:t>worse</a:t>
            </a:r>
            <a:r>
              <a:rPr lang="en">
                <a:solidFill>
                  <a:schemeClr val="dk2"/>
                </a:solidFill>
                <a:latin typeface="Roboto"/>
                <a:ea typeface="Roboto"/>
                <a:cs typeface="Roboto"/>
                <a:sym typeface="Roboto"/>
              </a:rPr>
              <a:t> than actual </a:t>
            </a:r>
            <a:r>
              <a:rPr lang="en">
                <a:solidFill>
                  <a:schemeClr val="dk2"/>
                </a:solidFill>
                <a:latin typeface="Roboto"/>
                <a:ea typeface="Roboto"/>
                <a:cs typeface="Roboto"/>
                <a:sym typeface="Roboto"/>
              </a:rPr>
              <a:t>conditions</a:t>
            </a:r>
            <a:r>
              <a:rPr lang="en">
                <a:solidFill>
                  <a:schemeClr val="dk2"/>
                </a:solidFill>
                <a:latin typeface="Roboto"/>
                <a:ea typeface="Roboto"/>
                <a:cs typeface="Roboto"/>
                <a:sym typeface="Roboto"/>
              </a:rPr>
              <a:t>)</a:t>
            </a:r>
            <a:endParaRPr>
              <a:solidFill>
                <a:schemeClr val="dk2"/>
              </a:solidFill>
              <a:latin typeface="Roboto"/>
              <a:ea typeface="Roboto"/>
              <a:cs typeface="Roboto"/>
              <a:sym typeface="Roboto"/>
            </a:endParaRPr>
          </a:p>
          <a:p>
            <a:pPr indent="0" lvl="0" marL="0" rtl="0" algn="l">
              <a:spcBef>
                <a:spcPts val="1000"/>
              </a:spcBef>
              <a:spcAft>
                <a:spcPts val="0"/>
              </a:spcAft>
              <a:buNone/>
            </a:pPr>
            <a:r>
              <a:t/>
            </a:r>
            <a:endParaRPr sz="600">
              <a:solidFill>
                <a:schemeClr val="dk2"/>
              </a:solidFill>
              <a:latin typeface="Roboto"/>
              <a:ea typeface="Roboto"/>
              <a:cs typeface="Roboto"/>
              <a:sym typeface="Roboto"/>
            </a:endParaRPr>
          </a:p>
          <a:p>
            <a:pPr indent="-323850" lvl="0" marL="457200" rtl="0" algn="l">
              <a:spcBef>
                <a:spcPts val="1000"/>
              </a:spcBef>
              <a:spcAft>
                <a:spcPts val="0"/>
              </a:spcAft>
              <a:buClr>
                <a:schemeClr val="dk2"/>
              </a:buClr>
              <a:buSzPts val="1500"/>
              <a:buFont typeface="Roboto"/>
              <a:buChar char="●"/>
            </a:pPr>
            <a:r>
              <a:rPr lang="en" sz="1500">
                <a:solidFill>
                  <a:schemeClr val="dk2"/>
                </a:solidFill>
                <a:latin typeface="Roboto Black"/>
                <a:ea typeface="Roboto Black"/>
                <a:cs typeface="Roboto Black"/>
                <a:sym typeface="Roboto Black"/>
              </a:rPr>
              <a:t>Costs</a:t>
            </a:r>
            <a:r>
              <a:rPr lang="en" sz="1500">
                <a:solidFill>
                  <a:schemeClr val="dk2"/>
                </a:solidFill>
                <a:latin typeface="Roboto"/>
                <a:ea typeface="Roboto"/>
                <a:cs typeface="Roboto"/>
                <a:sym typeface="Roboto"/>
              </a:rPr>
              <a:t>:</a:t>
            </a:r>
            <a:endParaRPr sz="1500">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L</a:t>
            </a:r>
            <a:r>
              <a:rPr lang="en">
                <a:solidFill>
                  <a:schemeClr val="dk2"/>
                </a:solidFill>
                <a:latin typeface="Roboto"/>
                <a:ea typeface="Roboto"/>
                <a:cs typeface="Roboto"/>
                <a:sym typeface="Roboto"/>
              </a:rPr>
              <a:t>onger list of projects</a:t>
            </a:r>
            <a:endParaRPr>
              <a:solidFill>
                <a:schemeClr val="dk2"/>
              </a:solidFill>
              <a:latin typeface="Roboto"/>
              <a:ea typeface="Roboto"/>
              <a:cs typeface="Roboto"/>
              <a:sym typeface="Roboto"/>
            </a:endParaRPr>
          </a:p>
          <a:p>
            <a:pPr indent="-323850" lvl="0" marL="457200" rtl="0" algn="l">
              <a:spcBef>
                <a:spcPts val="1000"/>
              </a:spcBef>
              <a:spcAft>
                <a:spcPts val="0"/>
              </a:spcAft>
              <a:buClr>
                <a:schemeClr val="dk2"/>
              </a:buClr>
              <a:buSzPts val="1500"/>
              <a:buFont typeface="Roboto"/>
              <a:buChar char="●"/>
            </a:pPr>
            <a:r>
              <a:rPr lang="en" sz="1500">
                <a:solidFill>
                  <a:schemeClr val="dk2"/>
                </a:solidFill>
                <a:latin typeface="Roboto Black"/>
                <a:ea typeface="Roboto Black"/>
                <a:cs typeface="Roboto Black"/>
                <a:sym typeface="Roboto Black"/>
              </a:rPr>
              <a:t>Benefits</a:t>
            </a:r>
            <a:r>
              <a:rPr lang="en" sz="1500">
                <a:solidFill>
                  <a:schemeClr val="dk2"/>
                </a:solidFill>
                <a:latin typeface="Roboto"/>
                <a:ea typeface="Roboto"/>
                <a:cs typeface="Roboto"/>
                <a:sym typeface="Roboto"/>
              </a:rPr>
              <a:t>:</a:t>
            </a:r>
            <a:endParaRPr sz="1500">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Roads get fixed proactively!</a:t>
            </a:r>
            <a:endParaRPr sz="1000"/>
          </a:p>
        </p:txBody>
      </p:sp>
      <p:cxnSp>
        <p:nvCxnSpPr>
          <p:cNvPr id="291" name="Google Shape;291;p34"/>
          <p:cNvCxnSpPr/>
          <p:nvPr/>
        </p:nvCxnSpPr>
        <p:spPr>
          <a:xfrm>
            <a:off x="6375088" y="129300"/>
            <a:ext cx="0" cy="999600"/>
          </a:xfrm>
          <a:prstGeom prst="straightConnector1">
            <a:avLst/>
          </a:prstGeom>
          <a:noFill/>
          <a:ln cap="flat" cmpd="sng" w="38100">
            <a:solidFill>
              <a:srgbClr val="E4B124"/>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E4B124"/>
                </a:solidFill>
                <a:latin typeface="Avenir"/>
                <a:ea typeface="Avenir"/>
                <a:cs typeface="Avenir"/>
                <a:sym typeface="Avenir"/>
              </a:rPr>
              <a:t>Modeling</a:t>
            </a:r>
            <a:endParaRPr b="1" i="1" sz="1200">
              <a:solidFill>
                <a:srgbClr val="E4B124"/>
              </a:solidFill>
              <a:latin typeface="Avenir"/>
              <a:ea typeface="Avenir"/>
              <a:cs typeface="Avenir"/>
              <a:sym typeface="Avenir"/>
            </a:endParaRPr>
          </a:p>
        </p:txBody>
      </p:sp>
      <p:pic>
        <p:nvPicPr>
          <p:cNvPr id="297" name="Google Shape;297;p35"/>
          <p:cNvPicPr preferRelativeResize="0"/>
          <p:nvPr/>
        </p:nvPicPr>
        <p:blipFill rotWithShape="1">
          <a:blip r:embed="rId3">
            <a:alphaModFix/>
          </a:blip>
          <a:srcRect b="0" l="11926" r="889" t="4388"/>
          <a:stretch/>
        </p:blipFill>
        <p:spPr>
          <a:xfrm>
            <a:off x="274775" y="813675"/>
            <a:ext cx="1624450" cy="3516150"/>
          </a:xfrm>
          <a:prstGeom prst="rect">
            <a:avLst/>
          </a:prstGeom>
          <a:noFill/>
          <a:ln>
            <a:noFill/>
          </a:ln>
        </p:spPr>
      </p:pic>
      <p:pic>
        <p:nvPicPr>
          <p:cNvPr id="298" name="Google Shape;298;p35"/>
          <p:cNvPicPr preferRelativeResize="0"/>
          <p:nvPr/>
        </p:nvPicPr>
        <p:blipFill rotWithShape="1">
          <a:blip r:embed="rId4">
            <a:alphaModFix/>
          </a:blip>
          <a:srcRect b="0" l="0" r="527" t="8767"/>
          <a:stretch/>
        </p:blipFill>
        <p:spPr>
          <a:xfrm>
            <a:off x="2238350" y="813675"/>
            <a:ext cx="6350649" cy="4164575"/>
          </a:xfrm>
          <a:prstGeom prst="rect">
            <a:avLst/>
          </a:prstGeom>
          <a:noFill/>
          <a:ln>
            <a:noFill/>
          </a:ln>
        </p:spPr>
      </p:pic>
      <p:sp>
        <p:nvSpPr>
          <p:cNvPr id="299" name="Google Shape;299;p35"/>
          <p:cNvSpPr txBox="1"/>
          <p:nvPr/>
        </p:nvSpPr>
        <p:spPr>
          <a:xfrm>
            <a:off x="2459950" y="306375"/>
            <a:ext cx="6289500" cy="5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2E2D77"/>
                </a:solidFill>
                <a:latin typeface="Roboto"/>
                <a:ea typeface="Roboto"/>
                <a:cs typeface="Roboto"/>
                <a:sym typeface="Roboto"/>
              </a:rPr>
              <a:t>where</a:t>
            </a:r>
            <a:r>
              <a:rPr lang="en" sz="2100">
                <a:solidFill>
                  <a:srgbClr val="2E2D77"/>
                </a:solidFill>
                <a:latin typeface="Roboto"/>
                <a:ea typeface="Roboto"/>
                <a:cs typeface="Roboto"/>
                <a:sym typeface="Roboto"/>
              </a:rPr>
              <a:t> </a:t>
            </a:r>
            <a:r>
              <a:rPr lang="en" sz="2100">
                <a:solidFill>
                  <a:srgbClr val="2E2D77"/>
                </a:solidFill>
                <a:latin typeface="Roboto Black"/>
                <a:ea typeface="Roboto Black"/>
                <a:cs typeface="Roboto Black"/>
                <a:sym typeface="Roboto Black"/>
              </a:rPr>
              <a:t>Predicted PCI</a:t>
            </a:r>
            <a:r>
              <a:rPr lang="en" sz="2100">
                <a:solidFill>
                  <a:srgbClr val="2E2D77"/>
                </a:solidFill>
                <a:latin typeface="Roboto"/>
                <a:ea typeface="Roboto"/>
                <a:cs typeface="Roboto"/>
                <a:sym typeface="Roboto"/>
              </a:rPr>
              <a:t> = </a:t>
            </a:r>
            <a:r>
              <a:rPr lang="en" sz="2100">
                <a:solidFill>
                  <a:srgbClr val="2E2D77"/>
                </a:solidFill>
                <a:latin typeface="Roboto Black"/>
                <a:ea typeface="Roboto Black"/>
                <a:cs typeface="Roboto Black"/>
                <a:sym typeface="Roboto Black"/>
              </a:rPr>
              <a:t>Actual PCI +/-15</a:t>
            </a:r>
            <a:r>
              <a:rPr lang="en" sz="2100">
                <a:solidFill>
                  <a:srgbClr val="2E2D77"/>
                </a:solidFill>
                <a:latin typeface="Roboto"/>
                <a:ea typeface="Roboto"/>
                <a:cs typeface="Roboto"/>
                <a:sym typeface="Roboto"/>
              </a:rPr>
              <a:t> or more</a:t>
            </a:r>
            <a:endParaRPr sz="2100">
              <a:solidFill>
                <a:srgbClr val="2E2D77"/>
              </a:solidFill>
              <a:latin typeface="Roboto"/>
              <a:ea typeface="Roboto"/>
              <a:cs typeface="Roboto"/>
              <a:sym typeface="Roboto"/>
            </a:endParaRPr>
          </a:p>
        </p:txBody>
      </p:sp>
      <p:grpSp>
        <p:nvGrpSpPr>
          <p:cNvPr id="300" name="Google Shape;300;p35"/>
          <p:cNvGrpSpPr/>
          <p:nvPr/>
        </p:nvGrpSpPr>
        <p:grpSpPr>
          <a:xfrm>
            <a:off x="2918350" y="3394375"/>
            <a:ext cx="2157775" cy="169800"/>
            <a:chOff x="2929025" y="629675"/>
            <a:chExt cx="2157775" cy="169800"/>
          </a:xfrm>
        </p:grpSpPr>
        <p:cxnSp>
          <p:nvCxnSpPr>
            <p:cNvPr id="301" name="Google Shape;301;p35"/>
            <p:cNvCxnSpPr/>
            <p:nvPr/>
          </p:nvCxnSpPr>
          <p:spPr>
            <a:xfrm>
              <a:off x="2929025" y="629675"/>
              <a:ext cx="0" cy="169800"/>
            </a:xfrm>
            <a:prstGeom prst="straightConnector1">
              <a:avLst/>
            </a:prstGeom>
            <a:noFill/>
            <a:ln cap="flat" cmpd="sng" w="19050">
              <a:solidFill>
                <a:srgbClr val="2E2D77"/>
              </a:solidFill>
              <a:prstDash val="solid"/>
              <a:round/>
              <a:headEnd len="med" w="med" type="none"/>
              <a:tailEnd len="med" w="med" type="none"/>
            </a:ln>
          </p:spPr>
        </p:cxnSp>
        <p:cxnSp>
          <p:nvCxnSpPr>
            <p:cNvPr id="302" name="Google Shape;302;p35"/>
            <p:cNvCxnSpPr/>
            <p:nvPr/>
          </p:nvCxnSpPr>
          <p:spPr>
            <a:xfrm>
              <a:off x="5083650" y="629675"/>
              <a:ext cx="0" cy="169800"/>
            </a:xfrm>
            <a:prstGeom prst="straightConnector1">
              <a:avLst/>
            </a:prstGeom>
            <a:noFill/>
            <a:ln cap="flat" cmpd="sng" w="19050">
              <a:solidFill>
                <a:srgbClr val="2E2D77"/>
              </a:solidFill>
              <a:prstDash val="solid"/>
              <a:round/>
              <a:headEnd len="med" w="med" type="none"/>
              <a:tailEnd len="med" w="med" type="none"/>
            </a:ln>
          </p:spPr>
        </p:cxnSp>
        <p:cxnSp>
          <p:nvCxnSpPr>
            <p:cNvPr id="303" name="Google Shape;303;p35"/>
            <p:cNvCxnSpPr/>
            <p:nvPr/>
          </p:nvCxnSpPr>
          <p:spPr>
            <a:xfrm>
              <a:off x="2936100" y="707500"/>
              <a:ext cx="2150700" cy="0"/>
            </a:xfrm>
            <a:prstGeom prst="straightConnector1">
              <a:avLst/>
            </a:prstGeom>
            <a:noFill/>
            <a:ln cap="flat" cmpd="sng" w="19050">
              <a:solidFill>
                <a:srgbClr val="2E2D77"/>
              </a:solidFill>
              <a:prstDash val="solid"/>
              <a:round/>
              <a:headEnd len="med" w="med" type="none"/>
              <a:tailEnd len="med" w="med" type="none"/>
            </a:ln>
          </p:spPr>
        </p:cxnSp>
      </p:grpSp>
      <p:grpSp>
        <p:nvGrpSpPr>
          <p:cNvPr id="304" name="Google Shape;304;p35"/>
          <p:cNvGrpSpPr/>
          <p:nvPr/>
        </p:nvGrpSpPr>
        <p:grpSpPr>
          <a:xfrm>
            <a:off x="6095272" y="3509200"/>
            <a:ext cx="2196399" cy="169800"/>
            <a:chOff x="2929025" y="629675"/>
            <a:chExt cx="2157775" cy="169800"/>
          </a:xfrm>
        </p:grpSpPr>
        <p:cxnSp>
          <p:nvCxnSpPr>
            <p:cNvPr id="305" name="Google Shape;305;p35"/>
            <p:cNvCxnSpPr/>
            <p:nvPr/>
          </p:nvCxnSpPr>
          <p:spPr>
            <a:xfrm>
              <a:off x="2929025" y="629675"/>
              <a:ext cx="0" cy="169800"/>
            </a:xfrm>
            <a:prstGeom prst="straightConnector1">
              <a:avLst/>
            </a:prstGeom>
            <a:noFill/>
            <a:ln cap="flat" cmpd="sng" w="19050">
              <a:solidFill>
                <a:srgbClr val="2E2D77"/>
              </a:solidFill>
              <a:prstDash val="solid"/>
              <a:round/>
              <a:headEnd len="med" w="med" type="none"/>
              <a:tailEnd len="med" w="med" type="none"/>
            </a:ln>
          </p:spPr>
        </p:cxnSp>
        <p:cxnSp>
          <p:nvCxnSpPr>
            <p:cNvPr id="306" name="Google Shape;306;p35"/>
            <p:cNvCxnSpPr/>
            <p:nvPr/>
          </p:nvCxnSpPr>
          <p:spPr>
            <a:xfrm>
              <a:off x="5083650" y="629675"/>
              <a:ext cx="0" cy="169800"/>
            </a:xfrm>
            <a:prstGeom prst="straightConnector1">
              <a:avLst/>
            </a:prstGeom>
            <a:noFill/>
            <a:ln cap="flat" cmpd="sng" w="19050">
              <a:solidFill>
                <a:srgbClr val="2E2D77"/>
              </a:solidFill>
              <a:prstDash val="solid"/>
              <a:round/>
              <a:headEnd len="med" w="med" type="none"/>
              <a:tailEnd len="med" w="med" type="none"/>
            </a:ln>
          </p:spPr>
        </p:cxnSp>
        <p:cxnSp>
          <p:nvCxnSpPr>
            <p:cNvPr id="307" name="Google Shape;307;p35"/>
            <p:cNvCxnSpPr/>
            <p:nvPr/>
          </p:nvCxnSpPr>
          <p:spPr>
            <a:xfrm>
              <a:off x="2936100" y="707500"/>
              <a:ext cx="2150700" cy="0"/>
            </a:xfrm>
            <a:prstGeom prst="straightConnector1">
              <a:avLst/>
            </a:prstGeom>
            <a:noFill/>
            <a:ln cap="flat" cmpd="sng" w="19050">
              <a:solidFill>
                <a:srgbClr val="2E2D77"/>
              </a:solidFill>
              <a:prstDash val="solid"/>
              <a:round/>
              <a:headEnd len="med" w="med" type="none"/>
              <a:tailEnd len="med" w="med"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6"/>
          <p:cNvPicPr preferRelativeResize="0"/>
          <p:nvPr/>
        </p:nvPicPr>
        <p:blipFill rotWithShape="1">
          <a:blip r:embed="rId3">
            <a:alphaModFix/>
          </a:blip>
          <a:srcRect b="7037" l="0" r="7868" t="0"/>
          <a:stretch/>
        </p:blipFill>
        <p:spPr>
          <a:xfrm>
            <a:off x="0" y="0"/>
            <a:ext cx="9144003"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7"/>
          <p:cNvPicPr preferRelativeResize="0"/>
          <p:nvPr/>
        </p:nvPicPr>
        <p:blipFill rotWithShape="1">
          <a:blip r:embed="rId3">
            <a:alphaModFix amt="75000"/>
          </a:blip>
          <a:srcRect b="0" l="0" r="0" t="0"/>
          <a:stretch/>
        </p:blipFill>
        <p:spPr>
          <a:xfrm>
            <a:off x="0" y="-11000"/>
            <a:ext cx="9144003" cy="5165701"/>
          </a:xfrm>
          <a:prstGeom prst="rect">
            <a:avLst/>
          </a:prstGeom>
          <a:noFill/>
          <a:ln>
            <a:noFill/>
          </a:ln>
        </p:spPr>
      </p:pic>
      <p:sp>
        <p:nvSpPr>
          <p:cNvPr id="318" name="Google Shape;318;p37"/>
          <p:cNvSpPr txBox="1"/>
          <p:nvPr/>
        </p:nvSpPr>
        <p:spPr>
          <a:xfrm>
            <a:off x="152400" y="4749675"/>
            <a:ext cx="2033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lt1"/>
                </a:solidFill>
                <a:latin typeface="Avenir"/>
                <a:ea typeface="Avenir"/>
                <a:cs typeface="Avenir"/>
                <a:sym typeface="Avenir"/>
              </a:rPr>
              <a:t>Application Development</a:t>
            </a:r>
            <a:endParaRPr b="1" i="1" sz="1200">
              <a:solidFill>
                <a:schemeClr val="lt1"/>
              </a:solidFill>
              <a:latin typeface="Avenir"/>
              <a:ea typeface="Avenir"/>
              <a:cs typeface="Avenir"/>
              <a:sym typeface="Avenir"/>
            </a:endParaRPr>
          </a:p>
        </p:txBody>
      </p:sp>
      <p:sp>
        <p:nvSpPr>
          <p:cNvPr id="319" name="Google Shape;319;p37"/>
          <p:cNvSpPr txBox="1"/>
          <p:nvPr/>
        </p:nvSpPr>
        <p:spPr>
          <a:xfrm>
            <a:off x="152400" y="1440300"/>
            <a:ext cx="3548400" cy="46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E2797E"/>
                </a:solidFill>
                <a:latin typeface="Roboto Black"/>
                <a:ea typeface="Roboto Black"/>
                <a:cs typeface="Roboto Black"/>
                <a:sym typeface="Roboto Black"/>
              </a:rPr>
              <a:t>More than just PCI… </a:t>
            </a:r>
            <a:endParaRPr sz="2800">
              <a:solidFill>
                <a:srgbClr val="E2797E"/>
              </a:solidFill>
              <a:latin typeface="Roboto Black"/>
              <a:ea typeface="Roboto Black"/>
              <a:cs typeface="Roboto Black"/>
              <a:sym typeface="Roboto Black"/>
            </a:endParaRPr>
          </a:p>
        </p:txBody>
      </p:sp>
      <p:sp>
        <p:nvSpPr>
          <p:cNvPr id="320" name="Google Shape;320;p37"/>
          <p:cNvSpPr/>
          <p:nvPr/>
        </p:nvSpPr>
        <p:spPr>
          <a:xfrm>
            <a:off x="4048375" y="865350"/>
            <a:ext cx="5143500" cy="1706700"/>
          </a:xfrm>
          <a:prstGeom prst="rect">
            <a:avLst/>
          </a:prstGeom>
          <a:solidFill>
            <a:srgbClr val="FFFFFF">
              <a:alpha val="69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txBox="1"/>
          <p:nvPr/>
        </p:nvSpPr>
        <p:spPr>
          <a:xfrm>
            <a:off x="4190475" y="913650"/>
            <a:ext cx="2328600" cy="1610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E2797E"/>
              </a:buClr>
              <a:buSzPts val="1600"/>
              <a:buFont typeface="Roboto"/>
              <a:buChar char="❖"/>
            </a:pPr>
            <a:r>
              <a:rPr lang="en" sz="1600">
                <a:solidFill>
                  <a:srgbClr val="E2797E"/>
                </a:solidFill>
                <a:latin typeface="Roboto"/>
                <a:ea typeface="Roboto"/>
                <a:cs typeface="Roboto"/>
                <a:sym typeface="Roboto"/>
              </a:rPr>
              <a:t>Equity</a:t>
            </a:r>
            <a:endParaRPr sz="1600">
              <a:solidFill>
                <a:srgbClr val="E2797E"/>
              </a:solidFill>
              <a:latin typeface="Roboto"/>
              <a:ea typeface="Roboto"/>
              <a:cs typeface="Roboto"/>
              <a:sym typeface="Roboto"/>
            </a:endParaRPr>
          </a:p>
          <a:p>
            <a:pPr indent="-330200" lvl="0" marL="457200" rtl="0" algn="l">
              <a:spcBef>
                <a:spcPts val="1000"/>
              </a:spcBef>
              <a:spcAft>
                <a:spcPts val="0"/>
              </a:spcAft>
              <a:buClr>
                <a:srgbClr val="E2797E"/>
              </a:buClr>
              <a:buSzPts val="1600"/>
              <a:buFont typeface="Roboto"/>
              <a:buChar char="❖"/>
            </a:pPr>
            <a:r>
              <a:rPr lang="en" sz="1600">
                <a:solidFill>
                  <a:srgbClr val="E2797E"/>
                </a:solidFill>
                <a:latin typeface="Roboto"/>
                <a:ea typeface="Roboto"/>
                <a:cs typeface="Roboto"/>
                <a:sym typeface="Roboto"/>
              </a:rPr>
              <a:t>Safety</a:t>
            </a:r>
            <a:endParaRPr sz="1600">
              <a:solidFill>
                <a:srgbClr val="E2797E"/>
              </a:solidFill>
              <a:latin typeface="Roboto"/>
              <a:ea typeface="Roboto"/>
              <a:cs typeface="Roboto"/>
              <a:sym typeface="Roboto"/>
            </a:endParaRPr>
          </a:p>
          <a:p>
            <a:pPr indent="-330200" lvl="0" marL="457200" rtl="0" algn="l">
              <a:spcBef>
                <a:spcPts val="1000"/>
              </a:spcBef>
              <a:spcAft>
                <a:spcPts val="0"/>
              </a:spcAft>
              <a:buClr>
                <a:srgbClr val="E2797E"/>
              </a:buClr>
              <a:buSzPts val="1600"/>
              <a:buFont typeface="Roboto"/>
              <a:buChar char="❖"/>
            </a:pPr>
            <a:r>
              <a:rPr lang="en" sz="1600">
                <a:solidFill>
                  <a:srgbClr val="E2797E"/>
                </a:solidFill>
                <a:latin typeface="Roboto"/>
                <a:ea typeface="Roboto"/>
                <a:cs typeface="Roboto"/>
                <a:sym typeface="Roboto"/>
              </a:rPr>
              <a:t>Traffic Congestion</a:t>
            </a:r>
            <a:endParaRPr sz="1600">
              <a:solidFill>
                <a:srgbClr val="E2797E"/>
              </a:solidFill>
              <a:latin typeface="Roboto"/>
              <a:ea typeface="Roboto"/>
              <a:cs typeface="Roboto"/>
              <a:sym typeface="Roboto"/>
            </a:endParaRPr>
          </a:p>
          <a:p>
            <a:pPr indent="-330200" lvl="0" marL="457200" rtl="0" algn="l">
              <a:spcBef>
                <a:spcPts val="1000"/>
              </a:spcBef>
              <a:spcAft>
                <a:spcPts val="1000"/>
              </a:spcAft>
              <a:buClr>
                <a:srgbClr val="E2797E"/>
              </a:buClr>
              <a:buSzPts val="1600"/>
              <a:buFont typeface="Roboto"/>
              <a:buChar char="❖"/>
            </a:pPr>
            <a:r>
              <a:rPr lang="en" sz="1600">
                <a:solidFill>
                  <a:srgbClr val="E2797E"/>
                </a:solidFill>
                <a:latin typeface="Roboto"/>
                <a:ea typeface="Roboto"/>
                <a:cs typeface="Roboto"/>
                <a:sym typeface="Roboto"/>
              </a:rPr>
              <a:t>Flood Risk</a:t>
            </a:r>
            <a:endParaRPr sz="1600">
              <a:solidFill>
                <a:srgbClr val="E2797E"/>
              </a:solidFill>
              <a:latin typeface="Roboto"/>
              <a:ea typeface="Roboto"/>
              <a:cs typeface="Roboto"/>
              <a:sym typeface="Roboto"/>
            </a:endParaRPr>
          </a:p>
        </p:txBody>
      </p:sp>
      <p:sp>
        <p:nvSpPr>
          <p:cNvPr id="322" name="Google Shape;322;p37"/>
          <p:cNvSpPr txBox="1"/>
          <p:nvPr/>
        </p:nvSpPr>
        <p:spPr>
          <a:xfrm>
            <a:off x="5818725" y="4780425"/>
            <a:ext cx="3000000" cy="30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800">
                <a:solidFill>
                  <a:schemeClr val="lt1"/>
                </a:solidFill>
                <a:latin typeface="Roboto"/>
                <a:ea typeface="Roboto"/>
                <a:cs typeface="Roboto"/>
                <a:sym typeface="Roboto"/>
              </a:rPr>
              <a:t>Image Source: El Paso Times</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nvSpPr>
        <p:spPr>
          <a:xfrm>
            <a:off x="152400" y="173325"/>
            <a:ext cx="4572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Live link</a:t>
            </a:r>
            <a:endParaRPr/>
          </a:p>
        </p:txBody>
      </p:sp>
      <p:pic>
        <p:nvPicPr>
          <p:cNvPr id="328" name="Google Shape;328;p38"/>
          <p:cNvPicPr preferRelativeResize="0"/>
          <p:nvPr/>
        </p:nvPicPr>
        <p:blipFill>
          <a:blip r:embed="rId4">
            <a:alphaModFix/>
          </a:blip>
          <a:stretch>
            <a:fillRect/>
          </a:stretch>
        </p:blipFill>
        <p:spPr>
          <a:xfrm>
            <a:off x="152400" y="573525"/>
            <a:ext cx="8839204" cy="42210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9"/>
          <p:cNvPicPr preferRelativeResize="0"/>
          <p:nvPr/>
        </p:nvPicPr>
        <p:blipFill rotWithShape="1">
          <a:blip r:embed="rId3">
            <a:alphaModFix/>
          </a:blip>
          <a:srcRect b="7911" l="0" r="0" t="730"/>
          <a:stretch/>
        </p:blipFill>
        <p:spPr>
          <a:xfrm>
            <a:off x="-28300" y="0"/>
            <a:ext cx="9172301"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3">
            <a:alphaModFix/>
          </a:blip>
          <a:srcRect b="7037" l="0" r="7944" t="0"/>
          <a:stretch/>
        </p:blipFill>
        <p:spPr>
          <a:xfrm>
            <a:off x="0" y="0"/>
            <a:ext cx="9144003"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6"/>
          <p:cNvPicPr preferRelativeResize="0"/>
          <p:nvPr/>
        </p:nvPicPr>
        <p:blipFill rotWithShape="1">
          <a:blip r:embed="rId3">
            <a:alphaModFix/>
          </a:blip>
          <a:srcRect b="19074" l="14311" r="26601" t="22126"/>
          <a:stretch/>
        </p:blipFill>
        <p:spPr>
          <a:xfrm>
            <a:off x="409112" y="615600"/>
            <a:ext cx="3078384" cy="3362697"/>
          </a:xfrm>
          <a:prstGeom prst="rect">
            <a:avLst/>
          </a:prstGeom>
          <a:noFill/>
          <a:ln>
            <a:noFill/>
          </a:ln>
        </p:spPr>
      </p:pic>
      <p:sp>
        <p:nvSpPr>
          <p:cNvPr id="70" name="Google Shape;70;p16"/>
          <p:cNvSpPr/>
          <p:nvPr/>
        </p:nvSpPr>
        <p:spPr>
          <a:xfrm>
            <a:off x="306513" y="748325"/>
            <a:ext cx="3016500" cy="3230100"/>
          </a:xfrm>
          <a:prstGeom prst="rect">
            <a:avLst/>
          </a:prstGeom>
          <a:no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6"/>
          <p:cNvPicPr preferRelativeResize="0"/>
          <p:nvPr/>
        </p:nvPicPr>
        <p:blipFill rotWithShape="1">
          <a:blip r:embed="rId4">
            <a:alphaModFix/>
          </a:blip>
          <a:srcRect b="21109" l="16687" r="0" t="8149"/>
          <a:stretch/>
        </p:blipFill>
        <p:spPr>
          <a:xfrm>
            <a:off x="4202156" y="537875"/>
            <a:ext cx="4712331" cy="4220150"/>
          </a:xfrm>
          <a:prstGeom prst="rect">
            <a:avLst/>
          </a:prstGeom>
          <a:noFill/>
          <a:ln>
            <a:noFill/>
          </a:ln>
        </p:spPr>
      </p:pic>
      <p:sp>
        <p:nvSpPr>
          <p:cNvPr id="72" name="Google Shape;72;p16"/>
          <p:cNvSpPr txBox="1"/>
          <p:nvPr/>
        </p:nvSpPr>
        <p:spPr>
          <a:xfrm>
            <a:off x="6074451" y="2390147"/>
            <a:ext cx="16212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latin typeface="Roboto"/>
                <a:ea typeface="Roboto"/>
                <a:cs typeface="Roboto"/>
                <a:sym typeface="Roboto"/>
              </a:rPr>
              <a:t>Texas</a:t>
            </a:r>
            <a:endParaRPr b="1" sz="2300">
              <a:latin typeface="Roboto"/>
              <a:ea typeface="Roboto"/>
              <a:cs typeface="Roboto"/>
              <a:sym typeface="Roboto"/>
            </a:endParaRPr>
          </a:p>
        </p:txBody>
      </p:sp>
      <p:cxnSp>
        <p:nvCxnSpPr>
          <p:cNvPr id="73" name="Google Shape;73;p16"/>
          <p:cNvCxnSpPr/>
          <p:nvPr/>
        </p:nvCxnSpPr>
        <p:spPr>
          <a:xfrm>
            <a:off x="3323165" y="763067"/>
            <a:ext cx="1435800" cy="1633800"/>
          </a:xfrm>
          <a:prstGeom prst="straightConnector1">
            <a:avLst/>
          </a:prstGeom>
          <a:noFill/>
          <a:ln cap="flat" cmpd="sng" w="9525">
            <a:solidFill>
              <a:srgbClr val="262626"/>
            </a:solidFill>
            <a:prstDash val="solid"/>
            <a:round/>
            <a:headEnd len="med" w="med" type="none"/>
            <a:tailEnd len="med" w="med" type="none"/>
          </a:ln>
        </p:spPr>
      </p:cxnSp>
      <p:cxnSp>
        <p:nvCxnSpPr>
          <p:cNvPr id="74" name="Google Shape;74;p16"/>
          <p:cNvCxnSpPr/>
          <p:nvPr/>
        </p:nvCxnSpPr>
        <p:spPr>
          <a:xfrm flipH="1" rot="10800000">
            <a:off x="3309087" y="2645150"/>
            <a:ext cx="1426200" cy="1347900"/>
          </a:xfrm>
          <a:prstGeom prst="straightConnector1">
            <a:avLst/>
          </a:prstGeom>
          <a:noFill/>
          <a:ln cap="flat" cmpd="sng" w="9525">
            <a:solidFill>
              <a:srgbClr val="595959"/>
            </a:solidFill>
            <a:prstDash val="solid"/>
            <a:round/>
            <a:headEnd len="med" w="med" type="none"/>
            <a:tailEnd len="med" w="med" type="none"/>
          </a:ln>
        </p:spPr>
      </p:cxnSp>
      <p:sp>
        <p:nvSpPr>
          <p:cNvPr id="75" name="Google Shape;75;p16"/>
          <p:cNvSpPr txBox="1"/>
          <p:nvPr/>
        </p:nvSpPr>
        <p:spPr>
          <a:xfrm>
            <a:off x="1887122" y="2545779"/>
            <a:ext cx="1112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2E2D77"/>
                </a:solidFill>
                <a:latin typeface="Roboto"/>
                <a:ea typeface="Roboto"/>
                <a:cs typeface="Roboto"/>
                <a:sym typeface="Roboto"/>
              </a:rPr>
              <a:t>El Paso County</a:t>
            </a:r>
            <a:endParaRPr b="1">
              <a:solidFill>
                <a:srgbClr val="2E2D77"/>
              </a:solidFill>
              <a:latin typeface="Roboto"/>
              <a:ea typeface="Roboto"/>
              <a:cs typeface="Roboto"/>
              <a:sym typeface="Roboto"/>
            </a:endParaRPr>
          </a:p>
        </p:txBody>
      </p:sp>
      <p:sp>
        <p:nvSpPr>
          <p:cNvPr id="76" name="Google Shape;76;p16"/>
          <p:cNvSpPr txBox="1"/>
          <p:nvPr/>
        </p:nvSpPr>
        <p:spPr>
          <a:xfrm>
            <a:off x="229512" y="1756967"/>
            <a:ext cx="1028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2E2D77"/>
                </a:solidFill>
                <a:latin typeface="Roboto Black"/>
                <a:ea typeface="Roboto Black"/>
                <a:cs typeface="Roboto Black"/>
                <a:sym typeface="Roboto Black"/>
              </a:rPr>
              <a:t>El Paso City</a:t>
            </a:r>
            <a:endParaRPr sz="1300">
              <a:solidFill>
                <a:srgbClr val="2E2D77"/>
              </a:solidFill>
              <a:latin typeface="Roboto Black"/>
              <a:ea typeface="Roboto Black"/>
              <a:cs typeface="Roboto Black"/>
              <a:sym typeface="Roboto Black"/>
            </a:endParaRPr>
          </a:p>
        </p:txBody>
      </p:sp>
      <p:sp>
        <p:nvSpPr>
          <p:cNvPr id="77" name="Google Shape;77;p16"/>
          <p:cNvSpPr txBox="1"/>
          <p:nvPr/>
        </p:nvSpPr>
        <p:spPr>
          <a:xfrm>
            <a:off x="1646595" y="1353263"/>
            <a:ext cx="1028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Roboto"/>
                <a:ea typeface="Roboto"/>
                <a:cs typeface="Roboto"/>
                <a:sym typeface="Roboto"/>
              </a:rPr>
              <a:t>Fort Bliss</a:t>
            </a:r>
            <a:endParaRPr i="1" sz="1000">
              <a:latin typeface="Roboto"/>
              <a:ea typeface="Roboto"/>
              <a:cs typeface="Roboto"/>
              <a:sym typeface="Roboto"/>
            </a:endParaRPr>
          </a:p>
        </p:txBody>
      </p:sp>
      <p:cxnSp>
        <p:nvCxnSpPr>
          <p:cNvPr id="78" name="Google Shape;78;p16"/>
          <p:cNvCxnSpPr/>
          <p:nvPr/>
        </p:nvCxnSpPr>
        <p:spPr>
          <a:xfrm flipH="1" rot="10800000">
            <a:off x="1462755" y="1530455"/>
            <a:ext cx="405600" cy="296700"/>
          </a:xfrm>
          <a:prstGeom prst="straightConnector1">
            <a:avLst/>
          </a:prstGeom>
          <a:noFill/>
          <a:ln cap="flat" cmpd="sng" w="9525">
            <a:solidFill>
              <a:srgbClr val="595959"/>
            </a:solidFill>
            <a:prstDash val="solid"/>
            <a:round/>
            <a:headEnd len="med" w="med" type="none"/>
            <a:tailEnd len="med" w="med" type="none"/>
          </a:ln>
        </p:spPr>
      </p:cxnSp>
      <p:cxnSp>
        <p:nvCxnSpPr>
          <p:cNvPr id="79" name="Google Shape;79;p16"/>
          <p:cNvCxnSpPr/>
          <p:nvPr/>
        </p:nvCxnSpPr>
        <p:spPr>
          <a:xfrm>
            <a:off x="1365438" y="1326235"/>
            <a:ext cx="484500" cy="200700"/>
          </a:xfrm>
          <a:prstGeom prst="straightConnector1">
            <a:avLst/>
          </a:prstGeom>
          <a:noFill/>
          <a:ln cap="flat" cmpd="sng" w="9525">
            <a:solidFill>
              <a:srgbClr val="595959"/>
            </a:solidFill>
            <a:prstDash val="solid"/>
            <a:round/>
            <a:headEnd len="med" w="med" type="none"/>
            <a:tailEnd len="med" w="med" type="none"/>
          </a:ln>
        </p:spPr>
      </p:cxnSp>
      <p:sp>
        <p:nvSpPr>
          <p:cNvPr id="80" name="Google Shape;80;p16"/>
          <p:cNvSpPr txBox="1"/>
          <p:nvPr/>
        </p:nvSpPr>
        <p:spPr>
          <a:xfrm>
            <a:off x="4856151" y="3780672"/>
            <a:ext cx="162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Mexico</a:t>
            </a:r>
            <a:endParaRPr b="1" sz="1200">
              <a:latin typeface="Roboto"/>
              <a:ea typeface="Roboto"/>
              <a:cs typeface="Roboto"/>
              <a:sym typeface="Roboto"/>
            </a:endParaRPr>
          </a:p>
        </p:txBody>
      </p:sp>
      <p:sp>
        <p:nvSpPr>
          <p:cNvPr id="81" name="Google Shape;81;p16"/>
          <p:cNvSpPr txBox="1"/>
          <p:nvPr/>
        </p:nvSpPr>
        <p:spPr>
          <a:xfrm>
            <a:off x="4300851" y="2112297"/>
            <a:ext cx="1621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Roboto"/>
                <a:ea typeface="Roboto"/>
                <a:cs typeface="Roboto"/>
                <a:sym typeface="Roboto"/>
              </a:rPr>
              <a:t>New Mexico</a:t>
            </a:r>
            <a:endParaRPr b="1" sz="800">
              <a:latin typeface="Roboto"/>
              <a:ea typeface="Roboto"/>
              <a:cs typeface="Roboto"/>
              <a:sym typeface="Roboto"/>
            </a:endParaRPr>
          </a:p>
        </p:txBody>
      </p:sp>
      <p:sp>
        <p:nvSpPr>
          <p:cNvPr id="82" name="Google Shape;82;p16"/>
          <p:cNvSpPr txBox="1"/>
          <p:nvPr/>
        </p:nvSpPr>
        <p:spPr>
          <a:xfrm>
            <a:off x="306525" y="4758025"/>
            <a:ext cx="1386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Avenir"/>
                <a:ea typeface="Avenir"/>
                <a:cs typeface="Avenir"/>
                <a:sym typeface="Avenir"/>
              </a:rPr>
              <a:t>Project Context</a:t>
            </a:r>
            <a:endParaRPr i="1" sz="1200">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rotWithShape="1">
          <a:blip r:embed="rId3">
            <a:alphaModFix/>
          </a:blip>
          <a:srcRect b="0" l="8575" r="0" t="10730"/>
          <a:stretch/>
        </p:blipFill>
        <p:spPr>
          <a:xfrm>
            <a:off x="125725" y="868525"/>
            <a:ext cx="5624924" cy="3919701"/>
          </a:xfrm>
          <a:prstGeom prst="rect">
            <a:avLst/>
          </a:prstGeom>
          <a:noFill/>
          <a:ln>
            <a:noFill/>
          </a:ln>
        </p:spPr>
      </p:pic>
      <p:sp>
        <p:nvSpPr>
          <p:cNvPr id="88" name="Google Shape;88;p17"/>
          <p:cNvSpPr txBox="1"/>
          <p:nvPr/>
        </p:nvSpPr>
        <p:spPr>
          <a:xfrm>
            <a:off x="6685100" y="4788225"/>
            <a:ext cx="2405100" cy="32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800">
                <a:latin typeface="Roboto"/>
                <a:ea typeface="Roboto"/>
                <a:cs typeface="Roboto"/>
                <a:sym typeface="Roboto"/>
              </a:rPr>
              <a:t>Image Sources: Visit El Paso; City of El Paso, TX</a:t>
            </a:r>
            <a:endParaRPr i="1" sz="800">
              <a:latin typeface="Roboto"/>
              <a:ea typeface="Roboto"/>
              <a:cs typeface="Roboto"/>
              <a:sym typeface="Roboto"/>
            </a:endParaRPr>
          </a:p>
        </p:txBody>
      </p:sp>
      <p:pic>
        <p:nvPicPr>
          <p:cNvPr id="89" name="Google Shape;89;p17"/>
          <p:cNvPicPr preferRelativeResize="0"/>
          <p:nvPr/>
        </p:nvPicPr>
        <p:blipFill>
          <a:blip r:embed="rId4">
            <a:alphaModFix/>
          </a:blip>
          <a:stretch>
            <a:fillRect/>
          </a:stretch>
        </p:blipFill>
        <p:spPr>
          <a:xfrm>
            <a:off x="5967015" y="867118"/>
            <a:ext cx="3051236" cy="3919716"/>
          </a:xfrm>
          <a:prstGeom prst="rect">
            <a:avLst/>
          </a:prstGeom>
          <a:noFill/>
          <a:ln>
            <a:noFill/>
          </a:ln>
        </p:spPr>
      </p:pic>
      <p:sp>
        <p:nvSpPr>
          <p:cNvPr id="90" name="Google Shape;90;p17"/>
          <p:cNvSpPr txBox="1"/>
          <p:nvPr/>
        </p:nvSpPr>
        <p:spPr>
          <a:xfrm>
            <a:off x="125727" y="257325"/>
            <a:ext cx="5319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2E2D77"/>
                </a:solidFill>
                <a:latin typeface="Roboto Black"/>
                <a:ea typeface="Roboto Black"/>
                <a:cs typeface="Roboto Black"/>
                <a:sym typeface="Roboto Black"/>
              </a:rPr>
              <a:t>DOWNTOWN DEVELOPMENT</a:t>
            </a:r>
            <a:endParaRPr sz="2600">
              <a:solidFill>
                <a:srgbClr val="2E2D77"/>
              </a:solidFill>
              <a:latin typeface="Roboto Black"/>
              <a:ea typeface="Roboto Black"/>
              <a:cs typeface="Roboto Black"/>
              <a:sym typeface="Roboto Black"/>
            </a:endParaRPr>
          </a:p>
        </p:txBody>
      </p:sp>
      <p:sp>
        <p:nvSpPr>
          <p:cNvPr id="91" name="Google Shape;91;p17"/>
          <p:cNvSpPr txBox="1"/>
          <p:nvPr/>
        </p:nvSpPr>
        <p:spPr>
          <a:xfrm>
            <a:off x="125725" y="4765125"/>
            <a:ext cx="1386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Avenir"/>
                <a:ea typeface="Avenir"/>
                <a:cs typeface="Avenir"/>
                <a:sym typeface="Avenir"/>
              </a:rPr>
              <a:t>Project Context</a:t>
            </a:r>
            <a:endParaRPr i="1" sz="1200">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8"/>
          <p:cNvPicPr preferRelativeResize="0"/>
          <p:nvPr/>
        </p:nvPicPr>
        <p:blipFill>
          <a:blip r:embed="rId3">
            <a:alphaModFix/>
          </a:blip>
          <a:stretch>
            <a:fillRect/>
          </a:stretch>
        </p:blipFill>
        <p:spPr>
          <a:xfrm>
            <a:off x="152400" y="152400"/>
            <a:ext cx="5715000" cy="3867150"/>
          </a:xfrm>
          <a:prstGeom prst="rect">
            <a:avLst/>
          </a:prstGeom>
          <a:noFill/>
          <a:ln>
            <a:noFill/>
          </a:ln>
        </p:spPr>
      </p:pic>
      <p:sp>
        <p:nvSpPr>
          <p:cNvPr id="97" name="Google Shape;97;p18"/>
          <p:cNvSpPr txBox="1"/>
          <p:nvPr/>
        </p:nvSpPr>
        <p:spPr>
          <a:xfrm>
            <a:off x="6486250" y="4780425"/>
            <a:ext cx="2595600" cy="30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800">
                <a:latin typeface="Roboto"/>
                <a:ea typeface="Roboto"/>
                <a:cs typeface="Roboto"/>
                <a:sym typeface="Roboto"/>
              </a:rPr>
              <a:t>Image Sources: City of El Paso, El Paso Herald Post </a:t>
            </a:r>
            <a:endParaRPr i="1" sz="800">
              <a:latin typeface="Roboto"/>
              <a:ea typeface="Roboto"/>
              <a:cs typeface="Roboto"/>
              <a:sym typeface="Roboto"/>
            </a:endParaRPr>
          </a:p>
        </p:txBody>
      </p:sp>
      <p:pic>
        <p:nvPicPr>
          <p:cNvPr id="98" name="Google Shape;98;p18"/>
          <p:cNvPicPr preferRelativeResize="0"/>
          <p:nvPr/>
        </p:nvPicPr>
        <p:blipFill rotWithShape="1">
          <a:blip r:embed="rId4">
            <a:alphaModFix/>
          </a:blip>
          <a:srcRect b="6889" l="7905" r="10681" t="4560"/>
          <a:stretch/>
        </p:blipFill>
        <p:spPr>
          <a:xfrm>
            <a:off x="6051388" y="152400"/>
            <a:ext cx="2827425" cy="2439960"/>
          </a:xfrm>
          <a:prstGeom prst="rect">
            <a:avLst/>
          </a:prstGeom>
          <a:noFill/>
          <a:ln>
            <a:noFill/>
          </a:ln>
        </p:spPr>
      </p:pic>
      <p:sp>
        <p:nvSpPr>
          <p:cNvPr id="99" name="Google Shape;99;p18"/>
          <p:cNvSpPr txBox="1"/>
          <p:nvPr/>
        </p:nvSpPr>
        <p:spPr>
          <a:xfrm>
            <a:off x="152400" y="4749675"/>
            <a:ext cx="1386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178671"/>
                </a:solidFill>
                <a:latin typeface="Avenir"/>
                <a:ea typeface="Avenir"/>
                <a:cs typeface="Avenir"/>
                <a:sym typeface="Avenir"/>
              </a:rPr>
              <a:t>Use Case</a:t>
            </a:r>
            <a:endParaRPr b="1" i="1" sz="1200">
              <a:solidFill>
                <a:srgbClr val="178671"/>
              </a:solidFill>
              <a:latin typeface="Avenir"/>
              <a:ea typeface="Avenir"/>
              <a:cs typeface="Avenir"/>
              <a:sym typeface="Avenir"/>
            </a:endParaRPr>
          </a:p>
        </p:txBody>
      </p:sp>
      <p:pic>
        <p:nvPicPr>
          <p:cNvPr id="100" name="Google Shape;100;p18"/>
          <p:cNvPicPr preferRelativeResize="0"/>
          <p:nvPr/>
        </p:nvPicPr>
        <p:blipFill>
          <a:blip r:embed="rId5">
            <a:alphaModFix/>
          </a:blip>
          <a:stretch>
            <a:fillRect/>
          </a:stretch>
        </p:blipFill>
        <p:spPr>
          <a:xfrm>
            <a:off x="4130950" y="2654451"/>
            <a:ext cx="4747852" cy="1753700"/>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727513" y="800150"/>
            <a:ext cx="7688977" cy="4202799"/>
          </a:xfrm>
          <a:prstGeom prst="rect">
            <a:avLst/>
          </a:prstGeom>
          <a:noFill/>
          <a:ln>
            <a:noFill/>
          </a:ln>
        </p:spPr>
      </p:pic>
      <p:sp>
        <p:nvSpPr>
          <p:cNvPr id="106" name="Google Shape;106;p19"/>
          <p:cNvSpPr txBox="1"/>
          <p:nvPr/>
        </p:nvSpPr>
        <p:spPr>
          <a:xfrm>
            <a:off x="5815801" y="4780425"/>
            <a:ext cx="3221700" cy="30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800">
                <a:latin typeface="Roboto"/>
                <a:ea typeface="Roboto"/>
                <a:cs typeface="Roboto"/>
                <a:sym typeface="Roboto"/>
              </a:rPr>
              <a:t>Graphic Informed by Colorado State University - PAVER software</a:t>
            </a:r>
            <a:endParaRPr i="1" sz="800">
              <a:latin typeface="Roboto"/>
              <a:ea typeface="Roboto"/>
              <a:cs typeface="Roboto"/>
              <a:sym typeface="Roboto"/>
            </a:endParaRPr>
          </a:p>
        </p:txBody>
      </p:sp>
      <p:sp>
        <p:nvSpPr>
          <p:cNvPr id="107" name="Google Shape;107;p19"/>
          <p:cNvSpPr txBox="1"/>
          <p:nvPr/>
        </p:nvSpPr>
        <p:spPr>
          <a:xfrm>
            <a:off x="227052" y="129975"/>
            <a:ext cx="5319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178671"/>
                </a:solidFill>
                <a:latin typeface="Roboto Black"/>
                <a:ea typeface="Roboto Black"/>
                <a:cs typeface="Roboto Black"/>
                <a:sym typeface="Roboto Black"/>
              </a:rPr>
              <a:t>What is PCI? </a:t>
            </a:r>
            <a:endParaRPr sz="2800">
              <a:solidFill>
                <a:srgbClr val="178671"/>
              </a:solidFill>
              <a:latin typeface="Roboto Black"/>
              <a:ea typeface="Roboto Black"/>
              <a:cs typeface="Roboto Black"/>
              <a:sym typeface="Roboto Black"/>
            </a:endParaRPr>
          </a:p>
        </p:txBody>
      </p:sp>
      <p:sp>
        <p:nvSpPr>
          <p:cNvPr id="108" name="Google Shape;108;p19"/>
          <p:cNvSpPr txBox="1"/>
          <p:nvPr/>
        </p:nvSpPr>
        <p:spPr>
          <a:xfrm>
            <a:off x="152400" y="4749675"/>
            <a:ext cx="1386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178671"/>
                </a:solidFill>
                <a:latin typeface="Avenir"/>
                <a:ea typeface="Avenir"/>
                <a:cs typeface="Avenir"/>
                <a:sym typeface="Avenir"/>
              </a:rPr>
              <a:t>Use Case</a:t>
            </a:r>
            <a:endParaRPr b="1" i="1" sz="1200">
              <a:solidFill>
                <a:srgbClr val="17867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p:nvPr/>
        </p:nvSpPr>
        <p:spPr>
          <a:xfrm>
            <a:off x="842200" y="962200"/>
            <a:ext cx="627300" cy="328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txBox="1"/>
          <p:nvPr/>
        </p:nvSpPr>
        <p:spPr>
          <a:xfrm>
            <a:off x="842200" y="1138025"/>
            <a:ext cx="627300" cy="400200"/>
          </a:xfrm>
          <a:prstGeom prst="rect">
            <a:avLst/>
          </a:prstGeom>
          <a:solidFill>
            <a:srgbClr val="3876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Good</a:t>
            </a:r>
            <a:endParaRPr>
              <a:solidFill>
                <a:srgbClr val="FFFFFF"/>
              </a:solidFill>
              <a:latin typeface="Roboto"/>
              <a:ea typeface="Roboto"/>
              <a:cs typeface="Roboto"/>
              <a:sym typeface="Roboto"/>
            </a:endParaRPr>
          </a:p>
        </p:txBody>
      </p:sp>
      <p:sp>
        <p:nvSpPr>
          <p:cNvPr id="115" name="Google Shape;115;p20"/>
          <p:cNvSpPr txBox="1"/>
          <p:nvPr/>
        </p:nvSpPr>
        <p:spPr>
          <a:xfrm>
            <a:off x="842200" y="2473250"/>
            <a:ext cx="627300" cy="400200"/>
          </a:xfrm>
          <a:prstGeom prst="rect">
            <a:avLst/>
          </a:prstGeom>
          <a:solidFill>
            <a:srgbClr val="CC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Poor</a:t>
            </a:r>
            <a:endParaRPr>
              <a:solidFill>
                <a:srgbClr val="FFFFFF"/>
              </a:solidFill>
              <a:latin typeface="Roboto"/>
              <a:ea typeface="Roboto"/>
              <a:cs typeface="Roboto"/>
              <a:sym typeface="Roboto"/>
            </a:endParaRPr>
          </a:p>
        </p:txBody>
      </p:sp>
      <p:sp>
        <p:nvSpPr>
          <p:cNvPr id="116" name="Google Shape;116;p20"/>
          <p:cNvSpPr txBox="1"/>
          <p:nvPr/>
        </p:nvSpPr>
        <p:spPr>
          <a:xfrm>
            <a:off x="842200" y="3467975"/>
            <a:ext cx="627300" cy="4002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Failed</a:t>
            </a:r>
            <a:endParaRPr sz="1300">
              <a:solidFill>
                <a:srgbClr val="FFFFFF"/>
              </a:solidFill>
              <a:latin typeface="Roboto"/>
              <a:ea typeface="Roboto"/>
              <a:cs typeface="Roboto"/>
              <a:sym typeface="Roboto"/>
            </a:endParaRPr>
          </a:p>
        </p:txBody>
      </p:sp>
      <p:pic>
        <p:nvPicPr>
          <p:cNvPr id="117" name="Google Shape;117;p20"/>
          <p:cNvPicPr preferRelativeResize="0"/>
          <p:nvPr/>
        </p:nvPicPr>
        <p:blipFill>
          <a:blip r:embed="rId3">
            <a:alphaModFix/>
          </a:blip>
          <a:stretch>
            <a:fillRect/>
          </a:stretch>
        </p:blipFill>
        <p:spPr>
          <a:xfrm>
            <a:off x="5302813" y="3296199"/>
            <a:ext cx="366371" cy="351850"/>
          </a:xfrm>
          <a:prstGeom prst="rect">
            <a:avLst/>
          </a:prstGeom>
          <a:noFill/>
          <a:ln>
            <a:noFill/>
          </a:ln>
        </p:spPr>
      </p:pic>
      <p:pic>
        <p:nvPicPr>
          <p:cNvPr id="118" name="Google Shape;118;p20"/>
          <p:cNvPicPr preferRelativeResize="0"/>
          <p:nvPr/>
        </p:nvPicPr>
        <p:blipFill>
          <a:blip r:embed="rId4">
            <a:alphaModFix/>
          </a:blip>
          <a:stretch>
            <a:fillRect/>
          </a:stretch>
        </p:blipFill>
        <p:spPr>
          <a:xfrm>
            <a:off x="1539000" y="461725"/>
            <a:ext cx="6831898" cy="4220049"/>
          </a:xfrm>
          <a:prstGeom prst="rect">
            <a:avLst/>
          </a:prstGeom>
          <a:noFill/>
          <a:ln>
            <a:noFill/>
          </a:ln>
        </p:spPr>
      </p:pic>
      <p:sp>
        <p:nvSpPr>
          <p:cNvPr id="119" name="Google Shape;119;p20"/>
          <p:cNvSpPr txBox="1"/>
          <p:nvPr/>
        </p:nvSpPr>
        <p:spPr>
          <a:xfrm>
            <a:off x="152400" y="4749675"/>
            <a:ext cx="1386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178671"/>
                </a:solidFill>
                <a:latin typeface="Avenir"/>
                <a:ea typeface="Avenir"/>
                <a:cs typeface="Avenir"/>
                <a:sym typeface="Avenir"/>
              </a:rPr>
              <a:t>Use Case</a:t>
            </a:r>
            <a:endParaRPr b="1" i="1" sz="1200">
              <a:solidFill>
                <a:srgbClr val="17867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p:nvPr/>
        </p:nvSpPr>
        <p:spPr>
          <a:xfrm>
            <a:off x="5467350" y="1506602"/>
            <a:ext cx="2983200" cy="950400"/>
          </a:xfrm>
          <a:prstGeom prst="roundRect">
            <a:avLst>
              <a:gd fmla="val 16667" name="adj"/>
            </a:avLst>
          </a:prstGeom>
          <a:solidFill>
            <a:srgbClr val="EEEEEE"/>
          </a:solidFill>
          <a:ln cap="flat" cmpd="sng" w="38100">
            <a:solidFill>
              <a:srgbClr val="17867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0C1F3F"/>
                </a:solidFill>
                <a:latin typeface="Roboto"/>
                <a:ea typeface="Roboto"/>
                <a:cs typeface="Roboto"/>
                <a:sym typeface="Roboto"/>
              </a:rPr>
              <a:t>PCI </a:t>
            </a:r>
            <a:r>
              <a:rPr b="1" lang="en" sz="1700">
                <a:solidFill>
                  <a:srgbClr val="0C1F3F"/>
                </a:solidFill>
                <a:latin typeface="Roboto"/>
                <a:ea typeface="Roboto"/>
                <a:cs typeface="Roboto"/>
                <a:sym typeface="Roboto"/>
              </a:rPr>
              <a:t>Predictive Model</a:t>
            </a:r>
            <a:endParaRPr b="1" sz="1700">
              <a:solidFill>
                <a:srgbClr val="0C1F3F"/>
              </a:solidFill>
              <a:latin typeface="Roboto"/>
              <a:ea typeface="Roboto"/>
              <a:cs typeface="Roboto"/>
              <a:sym typeface="Roboto"/>
            </a:endParaRPr>
          </a:p>
        </p:txBody>
      </p:sp>
      <p:sp>
        <p:nvSpPr>
          <p:cNvPr id="125" name="Google Shape;125;p21"/>
          <p:cNvSpPr/>
          <p:nvPr/>
        </p:nvSpPr>
        <p:spPr>
          <a:xfrm>
            <a:off x="5467350" y="3029408"/>
            <a:ext cx="2983200" cy="950400"/>
          </a:xfrm>
          <a:prstGeom prst="roundRect">
            <a:avLst>
              <a:gd fmla="val 16667" name="adj"/>
            </a:avLst>
          </a:prstGeom>
          <a:solidFill>
            <a:srgbClr val="EEEEEE"/>
          </a:solidFill>
          <a:ln cap="flat" cmpd="sng" w="38100">
            <a:solidFill>
              <a:srgbClr val="17867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0C1F3F"/>
                </a:solidFill>
                <a:latin typeface="Roboto"/>
                <a:ea typeface="Roboto"/>
                <a:cs typeface="Roboto"/>
                <a:sym typeface="Roboto"/>
              </a:rPr>
              <a:t>El Paso Road Viewer</a:t>
            </a:r>
            <a:endParaRPr b="1" sz="1700">
              <a:solidFill>
                <a:srgbClr val="0C1F3F"/>
              </a:solidFill>
              <a:latin typeface="Roboto"/>
              <a:ea typeface="Roboto"/>
              <a:cs typeface="Roboto"/>
              <a:sym typeface="Roboto"/>
            </a:endParaRPr>
          </a:p>
          <a:p>
            <a:pPr indent="0" lvl="0" marL="0" rtl="0" algn="ctr">
              <a:spcBef>
                <a:spcPts val="0"/>
              </a:spcBef>
              <a:spcAft>
                <a:spcPts val="0"/>
              </a:spcAft>
              <a:buNone/>
            </a:pPr>
            <a:r>
              <a:rPr b="1" lang="en" sz="1700">
                <a:solidFill>
                  <a:srgbClr val="0C1F3F"/>
                </a:solidFill>
                <a:latin typeface="Roboto"/>
                <a:ea typeface="Roboto"/>
                <a:cs typeface="Roboto"/>
                <a:sym typeface="Roboto"/>
              </a:rPr>
              <a:t>(Web App)</a:t>
            </a:r>
            <a:endParaRPr b="1" sz="1700">
              <a:solidFill>
                <a:srgbClr val="0C1F3F"/>
              </a:solidFill>
              <a:latin typeface="Roboto"/>
              <a:ea typeface="Roboto"/>
              <a:cs typeface="Roboto"/>
              <a:sym typeface="Roboto"/>
            </a:endParaRPr>
          </a:p>
        </p:txBody>
      </p:sp>
      <p:cxnSp>
        <p:nvCxnSpPr>
          <p:cNvPr id="126" name="Google Shape;126;p21"/>
          <p:cNvCxnSpPr>
            <a:endCxn id="124" idx="1"/>
          </p:cNvCxnSpPr>
          <p:nvPr/>
        </p:nvCxnSpPr>
        <p:spPr>
          <a:xfrm flipH="1" rot="10800000">
            <a:off x="3541950" y="1981802"/>
            <a:ext cx="1925400" cy="761400"/>
          </a:xfrm>
          <a:prstGeom prst="curvedConnector3">
            <a:avLst>
              <a:gd fmla="val 50000" name="adj1"/>
            </a:avLst>
          </a:prstGeom>
          <a:noFill/>
          <a:ln cap="flat" cmpd="sng" w="38100">
            <a:solidFill>
              <a:srgbClr val="178671"/>
            </a:solidFill>
            <a:prstDash val="solid"/>
            <a:round/>
            <a:headEnd len="med" w="med" type="none"/>
            <a:tailEnd len="med" w="med" type="none"/>
          </a:ln>
        </p:spPr>
      </p:cxnSp>
      <p:cxnSp>
        <p:nvCxnSpPr>
          <p:cNvPr id="127" name="Google Shape;127;p21"/>
          <p:cNvCxnSpPr>
            <a:endCxn id="125" idx="1"/>
          </p:cNvCxnSpPr>
          <p:nvPr/>
        </p:nvCxnSpPr>
        <p:spPr>
          <a:xfrm>
            <a:off x="3505950" y="2743208"/>
            <a:ext cx="1961400" cy="761400"/>
          </a:xfrm>
          <a:prstGeom prst="curvedConnector3">
            <a:avLst>
              <a:gd fmla="val 50000" name="adj1"/>
            </a:avLst>
          </a:prstGeom>
          <a:noFill/>
          <a:ln cap="flat" cmpd="sng" w="38100">
            <a:solidFill>
              <a:srgbClr val="178671"/>
            </a:solidFill>
            <a:prstDash val="solid"/>
            <a:round/>
            <a:headEnd len="med" w="med" type="none"/>
            <a:tailEnd len="med" w="med" type="none"/>
          </a:ln>
        </p:spPr>
      </p:cxnSp>
      <p:grpSp>
        <p:nvGrpSpPr>
          <p:cNvPr id="128" name="Google Shape;128;p21"/>
          <p:cNvGrpSpPr/>
          <p:nvPr/>
        </p:nvGrpSpPr>
        <p:grpSpPr>
          <a:xfrm>
            <a:off x="693450" y="1297212"/>
            <a:ext cx="2925600" cy="2925600"/>
            <a:chOff x="423300" y="1052412"/>
            <a:chExt cx="2925600" cy="2925600"/>
          </a:xfrm>
        </p:grpSpPr>
        <p:sp>
          <p:nvSpPr>
            <p:cNvPr id="129" name="Google Shape;129;p21"/>
            <p:cNvSpPr/>
            <p:nvPr/>
          </p:nvSpPr>
          <p:spPr>
            <a:xfrm rot="2700000">
              <a:off x="851744" y="1480857"/>
              <a:ext cx="2068712" cy="2068712"/>
            </a:xfrm>
            <a:prstGeom prst="roundRect">
              <a:avLst>
                <a:gd fmla="val 8743" name="adj"/>
              </a:avLst>
            </a:prstGeom>
            <a:solidFill>
              <a:srgbClr val="178671"/>
            </a:solidFill>
            <a:ln cap="flat" cmpd="sng" w="38100">
              <a:solidFill>
                <a:srgbClr val="1786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nvSpPr>
          <p:spPr>
            <a:xfrm>
              <a:off x="1044000" y="2207400"/>
              <a:ext cx="168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Use Case</a:t>
              </a:r>
              <a:endParaRPr sz="2800">
                <a:solidFill>
                  <a:srgbClr val="FFFFFF"/>
                </a:solidFill>
                <a:latin typeface="Roboto Medium"/>
                <a:ea typeface="Roboto Medium"/>
                <a:cs typeface="Roboto Medium"/>
                <a:sym typeface="Roboto Medium"/>
              </a:endParaRPr>
            </a:p>
          </p:txBody>
        </p:sp>
      </p:grpSp>
      <p:sp>
        <p:nvSpPr>
          <p:cNvPr id="131" name="Google Shape;131;p21"/>
          <p:cNvSpPr txBox="1"/>
          <p:nvPr/>
        </p:nvSpPr>
        <p:spPr>
          <a:xfrm>
            <a:off x="227052" y="129975"/>
            <a:ext cx="5319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178671"/>
                </a:solidFill>
                <a:latin typeface="Roboto Black"/>
                <a:ea typeface="Roboto Black"/>
                <a:cs typeface="Roboto Black"/>
                <a:sym typeface="Roboto Black"/>
              </a:rPr>
              <a:t>Project Objectives </a:t>
            </a:r>
            <a:endParaRPr sz="2800">
              <a:solidFill>
                <a:srgbClr val="178671"/>
              </a:solidFill>
              <a:latin typeface="Roboto Black"/>
              <a:ea typeface="Roboto Black"/>
              <a:cs typeface="Roboto Black"/>
              <a:sym typeface="Roboto Black"/>
            </a:endParaRPr>
          </a:p>
        </p:txBody>
      </p:sp>
      <p:sp>
        <p:nvSpPr>
          <p:cNvPr id="132" name="Google Shape;132;p21"/>
          <p:cNvSpPr txBox="1"/>
          <p:nvPr/>
        </p:nvSpPr>
        <p:spPr>
          <a:xfrm>
            <a:off x="5546951" y="1039400"/>
            <a:ext cx="2858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78671"/>
                </a:solidFill>
                <a:latin typeface="Roboto Black"/>
                <a:ea typeface="Roboto Black"/>
                <a:cs typeface="Roboto Black"/>
                <a:sym typeface="Roboto Black"/>
              </a:rPr>
              <a:t>Objective 1</a:t>
            </a:r>
            <a:endParaRPr sz="1800">
              <a:solidFill>
                <a:srgbClr val="178671"/>
              </a:solidFill>
              <a:latin typeface="Roboto Black"/>
              <a:ea typeface="Roboto Black"/>
              <a:cs typeface="Roboto Black"/>
              <a:sym typeface="Roboto Black"/>
            </a:endParaRPr>
          </a:p>
        </p:txBody>
      </p:sp>
      <p:sp>
        <p:nvSpPr>
          <p:cNvPr id="133" name="Google Shape;133;p21"/>
          <p:cNvSpPr txBox="1"/>
          <p:nvPr/>
        </p:nvSpPr>
        <p:spPr>
          <a:xfrm>
            <a:off x="5546951" y="2606775"/>
            <a:ext cx="2858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78671"/>
                </a:solidFill>
                <a:latin typeface="Roboto Black"/>
                <a:ea typeface="Roboto Black"/>
                <a:cs typeface="Roboto Black"/>
                <a:sym typeface="Roboto Black"/>
              </a:rPr>
              <a:t>Objective 2</a:t>
            </a:r>
            <a:endParaRPr sz="1800">
              <a:solidFill>
                <a:srgbClr val="178671"/>
              </a:solidFill>
              <a:latin typeface="Roboto Black"/>
              <a:ea typeface="Roboto Black"/>
              <a:cs typeface="Roboto Black"/>
              <a:sym typeface="Roboto Black"/>
            </a:endParaRPr>
          </a:p>
        </p:txBody>
      </p:sp>
      <p:sp>
        <p:nvSpPr>
          <p:cNvPr id="134" name="Google Shape;134;p21"/>
          <p:cNvSpPr txBox="1"/>
          <p:nvPr/>
        </p:nvSpPr>
        <p:spPr>
          <a:xfrm>
            <a:off x="152400" y="4749675"/>
            <a:ext cx="1386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178671"/>
                </a:solidFill>
                <a:latin typeface="Avenir"/>
                <a:ea typeface="Avenir"/>
                <a:cs typeface="Avenir"/>
                <a:sym typeface="Avenir"/>
              </a:rPr>
              <a:t>Use Case</a:t>
            </a:r>
            <a:endParaRPr b="1" i="1" sz="1200">
              <a:solidFill>
                <a:srgbClr val="178671"/>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